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1" r:id="rId49"/>
    <p:sldId id="320" r:id="rId50"/>
    <p:sldId id="321" r:id="rId51"/>
    <p:sldId id="322" r:id="rId52"/>
    <p:sldId id="323" r:id="rId53"/>
    <p:sldId id="326" r:id="rId54"/>
    <p:sldId id="328" r:id="rId55"/>
    <p:sldId id="327" r:id="rId56"/>
    <p:sldId id="329" r:id="rId57"/>
    <p:sldId id="324" r:id="rId58"/>
    <p:sldId id="332" r:id="rId59"/>
    <p:sldId id="325" r:id="rId60"/>
    <p:sldId id="331" r:id="rId61"/>
    <p:sldId id="316" r:id="rId62"/>
    <p:sldId id="318" r:id="rId63"/>
    <p:sldId id="319" r:id="rId64"/>
    <p:sldId id="330" r:id="rId65"/>
    <p:sldId id="317" r:id="rId66"/>
    <p:sldId id="315" r:id="rId67"/>
    <p:sldId id="312" r:id="rId68"/>
    <p:sldId id="314" r:id="rId69"/>
    <p:sldId id="313" r:id="rId70"/>
    <p:sldId id="303" r:id="rId71"/>
    <p:sldId id="304" r:id="rId72"/>
    <p:sldId id="305" r:id="rId73"/>
    <p:sldId id="306" r:id="rId74"/>
    <p:sldId id="307" r:id="rId75"/>
    <p:sldId id="308" r:id="rId76"/>
    <p:sldId id="309" r:id="rId77"/>
    <p:sldId id="310"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Open Sans" panose="020B0604020202020204" charset="0"/>
      <p:regular r:id="rId84"/>
      <p:bold r:id="rId85"/>
      <p:italic r:id="rId86"/>
      <p:boldItalic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5" roundtripDataSignature="AMtx7miBF2rAFt85R+HugNNxY7IeVrzkK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B8D6CA-B5F0-4A8F-B266-51BFB1533EB7}">
  <a:tblStyle styleId="{93B8D6CA-B5F0-4A8F-B266-51BFB1533EB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9" d="100"/>
          <a:sy n="209" d="100"/>
        </p:scale>
        <p:origin x="414" y="1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030811e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d030811ec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De NETEX:Blocks zijn net als bij BLTAC opeenvolgingen van Ritten, vertrekkend in een NETEX:ParkingPoint en eindigend in een NETEX:ParkingPoint. Een Block is belangrijk op vlak van Planning om Voertuigen en Chauffeurs efficiënt in te zetten</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Redenering hierachter (TODO verifiëren): Niet alle bussen doen een “heen en weer”, wellicht is nog voor het einde van de lijn is bereikt al een andere rit langs hetzelfde traject gestart en is het logischer dat de bus eens het eindpunt bereikt van daaruit een rit met een ander patroon start. Bv niet Maastricht-Genk en dan Genk-Maastricht maar Maastricht-Genk gevolgd door Genk-Hasselt gevolgd door … Ook is het mogelijk dat een “heen-en-weer” inefficiënt is omdat men dan moet starten met een te grote bus omdat het later op de dag drukker wordt op de lijn. Niet enkel Voertuigen kunnen zo efficiënt worden ingezet, idem voor Bestuurders (in NETEX koppelt men zgn NETEX:Duties aan NETEX:Blocks).</a:t>
            </a:r>
            <a:endParaRPr/>
          </a:p>
          <a:p>
            <a:pPr marL="457200" marR="0" lvl="0" indent="-228600" algn="l" rtl="0">
              <a:lnSpc>
                <a:spcPct val="100000"/>
              </a:lnSpc>
              <a:spcBef>
                <a:spcPts val="0"/>
              </a:spcBef>
              <a:spcAft>
                <a:spcPts val="0"/>
              </a:spcAft>
              <a:buClr>
                <a:srgbClr val="000000"/>
              </a:buClr>
              <a:buSzPts val="1100"/>
              <a:buFont typeface="Arial"/>
              <a:buNone/>
            </a:pP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De NETEX:Blocks zijn net als bij BLTAC opeenvolgingen van Ritten, vertrekkend in een NETEX:ParkingPoint en eindigend in een NETEX:ParkingPoint. Een Block is belangrijk op vlak van Planning om Voertuigen en Chauffeurs efficiënt in te zetten</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Redenering hierachter (TODO verifiëren): Niet alle bussen doen een “heen en weer”, wellicht is nog voor het einde van de lijn is bereikt al een andere rit langs hetzelfde traject gestart en is het logischer dat de bus eens het eindpunt bereikt van daaruit een rit met een ander patroon start. Bv niet Maastricht-Genk en dan Genk-Maastricht maar Maastricht-Genk gevolgd door Genk-Hasselt gevolgd door … Ook is het mogelijk dat een “heen-en-weer” inefficiënt is omdat men dan moet starten met een te grote bus omdat het later op de dag drukker wordt op de lijn. Niet enkel Voertuigen kunnen zo efficiënt worden ingezet, idem voor Bestuurders (in NETEX koppelt men zgn NETEX:Duties aan NETEX:Blocks).</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VRAAG: Waarom zou een NETEX:VehicleJourney maar max in 1 NETEX:Block kunnen opduiken. Stel bv dat de DayTypes maandag en woensdag zijn van een bepaalde Rit en deze Rit op maandag in een andere opeenvolging van ritten zit dan op woensdag? Overigens stond op het diagram BLTACdelijn een kardinaliteit van 0..* voor deze associatie. De BLTAC spec lijkt dit ook niet direct te ondersteunen: er kan maar 1 Block vermeld worden bij een Rit, om dit te omzeilen zou eenzelfde rit alk meer dan 1 keer in de uitwisseling moeten zitten.</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8000"/>
              </a:lnSpc>
              <a:spcBef>
                <a:spcPts val="0"/>
              </a:spcBef>
              <a:spcAft>
                <a:spcPts val="0"/>
              </a:spcAft>
              <a:buSzPts val="1100"/>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nl" sz="1100" b="0" i="0" u="none" strike="noStrike" cap="none">
                <a:solidFill>
                  <a:srgbClr val="000000"/>
                </a:solidFill>
                <a:latin typeface="Arial"/>
                <a:ea typeface="Arial"/>
                <a:cs typeface="Arial"/>
                <a:sym typeface="Arial"/>
              </a:rPr>
              <a:t>Aan elke Rit koppelt NETEX zgn DayTypes, bv “weekdag” of “schooldag” of combinaties bv “weekdag, vakantie”. De NETEX:ServiceCalendar doet niet veel meer dan deze Daytypes voor een bepaalde periode (de BLTAC:ValidityPeriod) koppelen aan werkelijke datums dmv NETEX:DaytypeAssignments. Deze komen overeen met de BLTAC:Calendars met dat verschil dat BLTAC niet met DayTypes werkt maar eigenlijk Ritten rechtstreeks aan Calendars koppelt.</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Gebaseerd op BLTAC bestanden gekregen van DeLijn, meer bepaald delijn202104021546.zip.</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We beschreven Calendar 51152 Block 264-6407.</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OPMERKING: Het werkelijk Blocknummer lijkt niet 264-6407 te zijn, maar de combinatie met de kalendernummer nl 51152/264-6407.</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In deze combinatie zitten 10 ritten waarvan we de eerste, tweede en laatste beschreven. (De eerste èn de tweede om aan te tonen dat deze elkaar opvolgen zoals verwacht in eenzelfde Block.)</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We beschreven de doorkomsten van deze ritten enkel aan de eerste en laatste halte van de weerhouden Ritten.</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OPMERKING We vonden geen echte Deadruns in de BLTAC-bestanden van De Lijn, er zijn wel niet-publieke Stops, maar geen ritten die enkel daaruit bestonden of die liepen van een niet-publieke Stop naar een wel publieke Stop in het begin van een Block. Hoogstens vonden we Deadruns die deel uitmaakten van een gewone Rit (in praktijk bleek dat dan om een Belbus te gaan die logischerwijs moet vertrekken uit een dépôt).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d030811ec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d030811ec6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Vertrokken van wat we al hadden in TimeTables, minus de doorkomsttijden en zonder de gedetailleerde uitwerking vd ServiceJourneys en ServiceJourneyPatterns.</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Daarna toegevoegd:</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NETEX:Deadrun</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NETEX:DeadRunPattern</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NETEX:Block</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NETEX:VehicleType</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NETEX:ParkingPoint</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NETEX:GaragePoint</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NETEX:Garage</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NETEX:ServiceCalendar</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NETEX:Daytype</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NETEX:VehiceJourney.daytype</a:t>
            </a:r>
            <a:endParaRPr/>
          </a:p>
          <a:p>
            <a:pPr marL="914400" lvl="1" indent="-298450" algn="l" rtl="0">
              <a:lnSpc>
                <a:spcPct val="100000"/>
              </a:lnSpc>
              <a:spcBef>
                <a:spcPts val="0"/>
              </a:spcBef>
              <a:spcAft>
                <a:spcPts val="0"/>
              </a:spcAft>
              <a:buSzPts val="1100"/>
              <a:buChar char="○"/>
            </a:pPr>
            <a:r>
              <a:rPr lang="nl" sz="1100" b="0" i="0" u="none" strike="noStrike" cap="none">
                <a:solidFill>
                  <a:srgbClr val="000000"/>
                </a:solidFill>
                <a:latin typeface="Arial"/>
                <a:ea typeface="Arial"/>
                <a:cs typeface="Arial"/>
                <a:sym typeface="Arial"/>
              </a:rPr>
              <a:t>NETEX:DaytypeAssignment</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Met momenteel enkel de meest hoognodige attributen. TODO: bijkomende attributen toevoegen.</a:t>
            </a:r>
            <a:endParaRPr/>
          </a:p>
          <a:p>
            <a:pPr marL="457200" marR="0" lvl="0" indent="-298450" algn="l" rtl="0">
              <a:lnSpc>
                <a:spcPct val="100000"/>
              </a:lnSpc>
              <a:spcBef>
                <a:spcPts val="0"/>
              </a:spcBef>
              <a:spcAft>
                <a:spcPts val="0"/>
              </a:spcAft>
              <a:buClr>
                <a:srgbClr val="000000"/>
              </a:buClr>
              <a:buSzPts val="1100"/>
              <a:buFont typeface="Arial"/>
              <a:buChar char="●"/>
            </a:pPr>
            <a:r>
              <a:rPr lang="nl" sz="1100" b="0" i="0" u="none" strike="noStrike" cap="none">
                <a:solidFill>
                  <a:srgbClr val="000000"/>
                </a:solidFill>
                <a:latin typeface="Arial"/>
                <a:ea typeface="Arial"/>
                <a:cs typeface="Arial"/>
                <a:sym typeface="Arial"/>
              </a:rPr>
              <a:t>OPMERKING: De rechtstreekse link tussen een Rit en een Dienstkalender zoals in BLTAC kan gerealiseerd worden door een Daytype aan te maken voor elke BLTAC:Calendar.</a:t>
            </a:r>
            <a:endParaRPr/>
          </a:p>
          <a:p>
            <a:pPr marL="0" lvl="0" indent="0" algn="l" rtl="0">
              <a:lnSpc>
                <a:spcPct val="115000"/>
              </a:lnSpc>
              <a:spcBef>
                <a:spcPts val="0"/>
              </a:spcBef>
              <a:spcAft>
                <a:spcPts val="100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16247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247752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3023255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28289885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2403778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2942932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30159639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2613029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879318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24775288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37610577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359665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39444443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31256292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3095398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1855016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30230048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21488732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946753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14129505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2496217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SzPts val="1100"/>
              <a:buNone/>
            </a:pPr>
            <a:endParaRPr/>
          </a:p>
        </p:txBody>
      </p:sp>
    </p:spTree>
    <p:extLst>
      <p:ext uri="{BB962C8B-B14F-4D97-AF65-F5344CB8AC3E}">
        <p14:creationId xmlns:p14="http://schemas.microsoft.com/office/powerpoint/2010/main" val="689695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7" name="Google Shape;61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7" name="Google Shape;647;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1" name="Google Shape;681;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9" name="Google Shape;689;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9"/>
        <p:cNvGrpSpPr/>
        <p:nvPr/>
      </p:nvGrpSpPr>
      <p:grpSpPr>
        <a:xfrm>
          <a:off x="0" y="0"/>
          <a:ext cx="0" cy="0"/>
          <a:chOff x="0" y="0"/>
          <a:chExt cx="0" cy="0"/>
        </a:xfrm>
      </p:grpSpPr>
      <p:pic>
        <p:nvPicPr>
          <p:cNvPr id="10" name="Google Shape;10;p45"/>
          <p:cNvPicPr preferRelativeResize="0"/>
          <p:nvPr/>
        </p:nvPicPr>
        <p:blipFill rotWithShape="1">
          <a:blip r:embed="rId2">
            <a:alphaModFix/>
          </a:blip>
          <a:srcRect/>
          <a:stretch/>
        </p:blipFill>
        <p:spPr>
          <a:xfrm>
            <a:off x="2862475" y="-15975"/>
            <a:ext cx="6281525" cy="3885926"/>
          </a:xfrm>
          <a:prstGeom prst="rect">
            <a:avLst/>
          </a:prstGeom>
          <a:noFill/>
          <a:ln>
            <a:noFill/>
          </a:ln>
        </p:spPr>
      </p:pic>
      <p:sp>
        <p:nvSpPr>
          <p:cNvPr id="11" name="Google Shape;11;p45"/>
          <p:cNvSpPr/>
          <p:nvPr/>
        </p:nvSpPr>
        <p:spPr>
          <a:xfrm>
            <a:off x="1" y="-15979"/>
            <a:ext cx="6334146"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2" name="Google Shape;12;p45"/>
          <p:cNvPicPr preferRelativeResize="0"/>
          <p:nvPr/>
        </p:nvPicPr>
        <p:blipFill rotWithShape="1">
          <a:blip r:embed="rId3">
            <a:alphaModFix/>
          </a:blip>
          <a:srcRect/>
          <a:stretch/>
        </p:blipFill>
        <p:spPr>
          <a:xfrm>
            <a:off x="646314" y="519521"/>
            <a:ext cx="1347591" cy="550863"/>
          </a:xfrm>
          <a:prstGeom prst="rect">
            <a:avLst/>
          </a:prstGeom>
          <a:noFill/>
          <a:ln>
            <a:noFill/>
          </a:ln>
        </p:spPr>
      </p:pic>
      <p:sp>
        <p:nvSpPr>
          <p:cNvPr id="13" name="Google Shape;13;p45"/>
          <p:cNvSpPr txBox="1">
            <a:spLocks noGrp="1"/>
          </p:cNvSpPr>
          <p:nvPr>
            <p:ph type="subTitle" idx="1"/>
          </p:nvPr>
        </p:nvSpPr>
        <p:spPr>
          <a:xfrm>
            <a:off x="646330" y="3274425"/>
            <a:ext cx="4702500" cy="834300"/>
          </a:xfrm>
          <a:prstGeom prst="rect">
            <a:avLst/>
          </a:prstGeom>
          <a:noFill/>
          <a:ln>
            <a:noFill/>
          </a:ln>
        </p:spPr>
        <p:txBody>
          <a:bodyPr spcFirstLastPara="1" wrap="square" lIns="79125" tIns="39550" rIns="79125" bIns="39550" anchor="t" anchorCtr="0">
            <a:no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1600"/>
              </a:spcBef>
              <a:spcAft>
                <a:spcPts val="0"/>
              </a:spcAft>
              <a:buClr>
                <a:schemeClr val="dk1"/>
              </a:buClr>
              <a:buSzPts val="1400"/>
              <a:buNone/>
              <a:defRPr sz="1400"/>
            </a:lvl7pPr>
            <a:lvl8pPr lvl="7" algn="ctr">
              <a:lnSpc>
                <a:spcPct val="90000"/>
              </a:lnSpc>
              <a:spcBef>
                <a:spcPts val="1600"/>
              </a:spcBef>
              <a:spcAft>
                <a:spcPts val="0"/>
              </a:spcAft>
              <a:buClr>
                <a:schemeClr val="dk1"/>
              </a:buClr>
              <a:buSzPts val="1400"/>
              <a:buNone/>
              <a:defRPr sz="1400"/>
            </a:lvl8pPr>
            <a:lvl9pPr lvl="8" algn="ctr">
              <a:lnSpc>
                <a:spcPct val="90000"/>
              </a:lnSpc>
              <a:spcBef>
                <a:spcPts val="1600"/>
              </a:spcBef>
              <a:spcAft>
                <a:spcPts val="1600"/>
              </a:spcAft>
              <a:buClr>
                <a:schemeClr val="dk1"/>
              </a:buClr>
              <a:buSzPts val="1400"/>
              <a:buNone/>
              <a:defRPr sz="1400"/>
            </a:lvl9pPr>
          </a:lstStyle>
          <a:p>
            <a:endParaRPr/>
          </a:p>
        </p:txBody>
      </p:sp>
      <p:sp>
        <p:nvSpPr>
          <p:cNvPr id="14" name="Google Shape;14;p45"/>
          <p:cNvSpPr txBox="1">
            <a:spLocks noGrp="1"/>
          </p:cNvSpPr>
          <p:nvPr>
            <p:ph type="title"/>
          </p:nvPr>
        </p:nvSpPr>
        <p:spPr>
          <a:xfrm>
            <a:off x="646329" y="1178314"/>
            <a:ext cx="3910500" cy="2096100"/>
          </a:xfrm>
          <a:prstGeom prst="rect">
            <a:avLst/>
          </a:prstGeom>
          <a:noFill/>
          <a:ln>
            <a:noFill/>
          </a:ln>
        </p:spPr>
        <p:txBody>
          <a:bodyPr spcFirstLastPara="1" wrap="square" lIns="79125" tIns="39550" rIns="79125" bIns="39550" anchor="b" anchorCtr="0">
            <a:no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5" name="Google Shape;15;p45"/>
          <p:cNvPicPr preferRelativeResize="0"/>
          <p:nvPr/>
        </p:nvPicPr>
        <p:blipFill rotWithShape="1">
          <a:blip r:embed="rId4">
            <a:alphaModFix/>
          </a:blip>
          <a:srcRect/>
          <a:stretch/>
        </p:blipFill>
        <p:spPr>
          <a:xfrm>
            <a:off x="6552173" y="4372500"/>
            <a:ext cx="1056115" cy="2971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p5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8" name="Google Shape;48;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5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2" name="Google Shape;52;p5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5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 name="Google Shape;54;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5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57" name="Google Shape;57;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sp>
        <p:nvSpPr>
          <p:cNvPr id="59" name="Google Shape;59;p5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0" name="Google Shape;60;p5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1" name="Google Shape;61;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2"/>
        <p:cNvGrpSpPr/>
        <p:nvPr/>
      </p:nvGrpSpPr>
      <p:grpSpPr>
        <a:xfrm>
          <a:off x="0" y="0"/>
          <a:ext cx="0" cy="0"/>
          <a:chOff x="0" y="0"/>
          <a:chExt cx="0" cy="0"/>
        </a:xfrm>
      </p:grpSpPr>
      <p:sp>
        <p:nvSpPr>
          <p:cNvPr id="63" name="Google Shape;63;p58"/>
          <p:cNvSpPr txBox="1">
            <a:spLocks noGrp="1"/>
          </p:cNvSpPr>
          <p:nvPr>
            <p:ph type="body" idx="1"/>
          </p:nvPr>
        </p:nvSpPr>
        <p:spPr>
          <a:xfrm>
            <a:off x="628650" y="1111661"/>
            <a:ext cx="7886700" cy="37443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1600"/>
              </a:spcBef>
              <a:spcAft>
                <a:spcPts val="0"/>
              </a:spcAft>
              <a:buClr>
                <a:schemeClr val="dk1"/>
              </a:buClr>
              <a:buSzPts val="1600"/>
              <a:buChar char="●"/>
              <a:defRPr/>
            </a:lvl7pPr>
            <a:lvl8pPr marL="3657600" lvl="7" indent="-330200" algn="l">
              <a:lnSpc>
                <a:spcPct val="90000"/>
              </a:lnSpc>
              <a:spcBef>
                <a:spcPts val="1600"/>
              </a:spcBef>
              <a:spcAft>
                <a:spcPts val="0"/>
              </a:spcAft>
              <a:buClr>
                <a:schemeClr val="dk1"/>
              </a:buClr>
              <a:buSzPts val="1600"/>
              <a:buChar char="○"/>
              <a:defRPr/>
            </a:lvl8pPr>
            <a:lvl9pPr marL="4114800" lvl="8" indent="-330200" algn="l">
              <a:lnSpc>
                <a:spcPct val="90000"/>
              </a:lnSpc>
              <a:spcBef>
                <a:spcPts val="1600"/>
              </a:spcBef>
              <a:spcAft>
                <a:spcPts val="1600"/>
              </a:spcAft>
              <a:buClr>
                <a:schemeClr val="dk1"/>
              </a:buClr>
              <a:buSzPts val="1600"/>
              <a:buChar char="■"/>
              <a:defRPr/>
            </a:lvl9pPr>
          </a:lstStyle>
          <a:p>
            <a:endParaRPr/>
          </a:p>
        </p:txBody>
      </p:sp>
      <p:sp>
        <p:nvSpPr>
          <p:cNvPr id="64" name="Google Shape;64;p58"/>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58"/>
          <p:cNvSpPr txBox="1">
            <a:spLocks noGrp="1"/>
          </p:cNvSpPr>
          <p:nvPr>
            <p:ph type="sldNum" idx="12"/>
          </p:nvPr>
        </p:nvSpPr>
        <p:spPr>
          <a:xfrm>
            <a:off x="8164677" y="4855953"/>
            <a:ext cx="682500" cy="196200"/>
          </a:xfrm>
          <a:prstGeom prst="rect">
            <a:avLst/>
          </a:prstGeom>
          <a:noFill/>
          <a:ln>
            <a:noFill/>
          </a:ln>
        </p:spPr>
        <p:txBody>
          <a:bodyPr spcFirstLastPara="1" wrap="square" lIns="39550" tIns="39550" rIns="39550" bIns="39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66"/>
        <p:cNvGrpSpPr/>
        <p:nvPr/>
      </p:nvGrpSpPr>
      <p:grpSpPr>
        <a:xfrm>
          <a:off x="0" y="0"/>
          <a:ext cx="0" cy="0"/>
          <a:chOff x="0" y="0"/>
          <a:chExt cx="0" cy="0"/>
        </a:xfrm>
      </p:grpSpPr>
      <p:sp>
        <p:nvSpPr>
          <p:cNvPr id="67" name="Google Shape;67;p59"/>
          <p:cNvSpPr txBox="1">
            <a:spLocks noGrp="1"/>
          </p:cNvSpPr>
          <p:nvPr>
            <p:ph type="title"/>
          </p:nvPr>
        </p:nvSpPr>
        <p:spPr>
          <a:xfrm>
            <a:off x="457200" y="69058"/>
            <a:ext cx="8229600" cy="11310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chemeClr val="dk1"/>
              </a:buClr>
              <a:buSzPts val="11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1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1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1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1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1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1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1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100"/>
              <a:buFont typeface="Arial"/>
              <a:buNone/>
              <a:defRPr sz="3300" b="1" i="0" u="none" strike="noStrike" cap="none">
                <a:latin typeface="Arial"/>
                <a:ea typeface="Arial"/>
                <a:cs typeface="Arial"/>
                <a:sym typeface="Arial"/>
              </a:defRPr>
            </a:lvl9pPr>
          </a:lstStyle>
          <a:p>
            <a:endParaRPr/>
          </a:p>
        </p:txBody>
      </p:sp>
      <p:sp>
        <p:nvSpPr>
          <p:cNvPr id="68" name="Google Shape;68;p59"/>
          <p:cNvSpPr txBox="1">
            <a:spLocks noGrp="1"/>
          </p:cNvSpPr>
          <p:nvPr>
            <p:ph type="body" idx="1"/>
          </p:nvPr>
        </p:nvSpPr>
        <p:spPr>
          <a:xfrm>
            <a:off x="457200" y="1200150"/>
            <a:ext cx="8229600" cy="3943200"/>
          </a:xfrm>
          <a:prstGeom prst="rect">
            <a:avLst/>
          </a:prstGeom>
          <a:noFill/>
          <a:ln>
            <a:noFill/>
          </a:ln>
        </p:spPr>
        <p:txBody>
          <a:bodyPr spcFirstLastPara="1" wrap="square" lIns="68575" tIns="68575" rIns="68575" bIns="68575" anchor="t" anchorCtr="0">
            <a:noAutofit/>
          </a:bodyPr>
          <a:lstStyle>
            <a:lvl1pPr marL="457200" marR="0" lvl="0" indent="-381000" algn="l">
              <a:lnSpc>
                <a:spcPct val="100000"/>
              </a:lnSpc>
              <a:spcBef>
                <a:spcPts val="500"/>
              </a:spcBef>
              <a:spcAft>
                <a:spcPts val="0"/>
              </a:spcAft>
              <a:buSzPts val="2400"/>
              <a:buFont typeface="Arial"/>
              <a:buChar char="•"/>
              <a:defRPr sz="2400" b="0" i="0" u="none" strike="noStrike" cap="none">
                <a:latin typeface="Arial"/>
                <a:ea typeface="Arial"/>
                <a:cs typeface="Arial"/>
                <a:sym typeface="Arial"/>
              </a:defRPr>
            </a:lvl1pPr>
            <a:lvl2pPr marL="914400" marR="0" lvl="1" indent="-381000" algn="l">
              <a:lnSpc>
                <a:spcPct val="10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2pPr>
            <a:lvl3pPr marL="1371600" marR="0" lvl="2" indent="-381000" algn="l">
              <a:lnSpc>
                <a:spcPct val="10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3pPr>
            <a:lvl4pPr marL="1828800" marR="0" lvl="3" indent="-381000" algn="l">
              <a:lnSpc>
                <a:spcPct val="10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4pPr>
            <a:lvl5pPr marL="2286000" marR="0" lvl="4" indent="-381000" algn="l">
              <a:lnSpc>
                <a:spcPct val="10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5pPr>
            <a:lvl6pPr marL="2743200" marR="0" lvl="5" indent="-381000" algn="l">
              <a:lnSpc>
                <a:spcPct val="9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6pPr>
            <a:lvl7pPr marL="3200400" marR="0" lvl="6" indent="-381000" algn="l">
              <a:lnSpc>
                <a:spcPct val="9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7pPr>
            <a:lvl8pPr marL="3657600" marR="0" lvl="7" indent="-381000" algn="l">
              <a:lnSpc>
                <a:spcPct val="9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8pPr>
            <a:lvl9pPr marL="4114800" marR="0" lvl="8" indent="-381000" algn="l">
              <a:lnSpc>
                <a:spcPct val="9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9pPr>
          </a:lstStyle>
          <a:p>
            <a:endParaRPr/>
          </a:p>
        </p:txBody>
      </p:sp>
      <p:sp>
        <p:nvSpPr>
          <p:cNvPr id="69" name="Google Shape;69;p59"/>
          <p:cNvSpPr txBox="1">
            <a:spLocks noGrp="1"/>
          </p:cNvSpPr>
          <p:nvPr>
            <p:ph type="sldNum" idx="12"/>
          </p:nvPr>
        </p:nvSpPr>
        <p:spPr>
          <a:xfrm>
            <a:off x="6553200" y="4767263"/>
            <a:ext cx="2133600" cy="278100"/>
          </a:xfrm>
          <a:prstGeom prst="rect">
            <a:avLst/>
          </a:prstGeom>
          <a:noFill/>
          <a:ln>
            <a:noFill/>
          </a:ln>
        </p:spPr>
        <p:txBody>
          <a:bodyPr spcFirstLastPara="1" wrap="square" lIns="34275" tIns="34275" rIns="34275" bIns="34275" anchor="t" anchorCtr="0">
            <a:noAutofit/>
          </a:bodyPr>
          <a:lstStyle>
            <a:lvl1pPr marL="0" marR="0" lvl="0" indent="0" algn="l">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70"/>
        <p:cNvGrpSpPr/>
        <p:nvPr/>
      </p:nvGrpSpPr>
      <p:grpSpPr>
        <a:xfrm>
          <a:off x="0" y="0"/>
          <a:ext cx="0" cy="0"/>
          <a:chOff x="0" y="0"/>
          <a:chExt cx="0" cy="0"/>
        </a:xfrm>
      </p:grpSpPr>
      <p:sp>
        <p:nvSpPr>
          <p:cNvPr id="71" name="Google Shape;71;p60"/>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gelijking">
  <p:cSld name="Vergelijking">
    <p:spTree>
      <p:nvGrpSpPr>
        <p:cNvPr id="1" name="Shape 72"/>
        <p:cNvGrpSpPr/>
        <p:nvPr/>
      </p:nvGrpSpPr>
      <p:grpSpPr>
        <a:xfrm>
          <a:off x="0" y="0"/>
          <a:ext cx="0" cy="0"/>
          <a:chOff x="0" y="0"/>
          <a:chExt cx="0" cy="0"/>
        </a:xfrm>
      </p:grpSpPr>
      <p:sp>
        <p:nvSpPr>
          <p:cNvPr id="73" name="Google Shape;73;p61"/>
          <p:cNvSpPr txBox="1">
            <a:spLocks noGrp="1"/>
          </p:cNvSpPr>
          <p:nvPr>
            <p:ph type="title"/>
          </p:nvPr>
        </p:nvSpPr>
        <p:spPr>
          <a:xfrm>
            <a:off x="457200" y="192608"/>
            <a:ext cx="8229600" cy="884100"/>
          </a:xfrm>
          <a:prstGeom prst="rect">
            <a:avLst/>
          </a:prstGeom>
          <a:noFill/>
          <a:ln>
            <a:noFill/>
          </a:ln>
        </p:spPr>
        <p:txBody>
          <a:bodyPr spcFirstLastPara="1" wrap="square" lIns="45700" tIns="45700" rIns="45700" bIns="45700" anchor="ctr" anchorCtr="0">
            <a:noAutofit/>
          </a:bodyPr>
          <a:lstStyle>
            <a:lvl1pPr lvl="0" algn="l">
              <a:lnSpc>
                <a:spcPct val="102702"/>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1"/>
          <p:cNvSpPr txBox="1">
            <a:spLocks noGrp="1"/>
          </p:cNvSpPr>
          <p:nvPr>
            <p:ph type="body" idx="1"/>
          </p:nvPr>
        </p:nvSpPr>
        <p:spPr>
          <a:xfrm>
            <a:off x="457200" y="1076599"/>
            <a:ext cx="4040100" cy="554700"/>
          </a:xfrm>
          <a:prstGeom prst="rect">
            <a:avLst/>
          </a:prstGeom>
          <a:noFill/>
          <a:ln>
            <a:noFill/>
          </a:ln>
        </p:spPr>
        <p:txBody>
          <a:bodyPr spcFirstLastPara="1" wrap="square" lIns="45700" tIns="45700" rIns="45700" bIns="45700" anchor="b" anchorCtr="0">
            <a:noAutofit/>
          </a:bodyPr>
          <a:lstStyle>
            <a:lvl1pPr marL="457200" lvl="0" indent="-228600" algn="l">
              <a:lnSpc>
                <a:spcPct val="90000"/>
              </a:lnSpc>
              <a:spcBef>
                <a:spcPts val="375"/>
              </a:spcBef>
              <a:spcAft>
                <a:spcPts val="0"/>
              </a:spcAft>
              <a:buSzPts val="2400"/>
              <a:buFont typeface="Arial"/>
              <a:buNone/>
              <a:defRPr sz="1800"/>
            </a:lvl1pPr>
            <a:lvl2pPr marL="914400" lvl="1" indent="-228600" algn="l">
              <a:lnSpc>
                <a:spcPct val="90000"/>
              </a:lnSpc>
              <a:spcBef>
                <a:spcPts val="375"/>
              </a:spcBef>
              <a:spcAft>
                <a:spcPts val="0"/>
              </a:spcAft>
              <a:buSzPts val="2400"/>
              <a:buFont typeface="Arial"/>
              <a:buNone/>
              <a:defRPr sz="1800"/>
            </a:lvl2pPr>
            <a:lvl3pPr marL="1371600" lvl="2" indent="-228600" algn="l">
              <a:lnSpc>
                <a:spcPct val="90000"/>
              </a:lnSpc>
              <a:spcBef>
                <a:spcPts val="375"/>
              </a:spcBef>
              <a:spcAft>
                <a:spcPts val="0"/>
              </a:spcAft>
              <a:buSzPts val="2400"/>
              <a:buFont typeface="Arial"/>
              <a:buNone/>
              <a:defRPr sz="1800"/>
            </a:lvl3pPr>
            <a:lvl4pPr marL="1828800" lvl="3" indent="-228600" algn="l">
              <a:lnSpc>
                <a:spcPct val="90000"/>
              </a:lnSpc>
              <a:spcBef>
                <a:spcPts val="375"/>
              </a:spcBef>
              <a:spcAft>
                <a:spcPts val="0"/>
              </a:spcAft>
              <a:buSzPts val="2400"/>
              <a:buFont typeface="Arial"/>
              <a:buNone/>
              <a:defRPr sz="1800"/>
            </a:lvl4pPr>
            <a:lvl5pPr marL="2286000" lvl="4" indent="-228600" algn="l">
              <a:lnSpc>
                <a:spcPct val="90000"/>
              </a:lnSpc>
              <a:spcBef>
                <a:spcPts val="375"/>
              </a:spcBef>
              <a:spcAft>
                <a:spcPts val="0"/>
              </a:spcAft>
              <a:buSzPts val="2400"/>
              <a:buFont typeface="Arial"/>
              <a:buNone/>
              <a:defRPr sz="1800"/>
            </a:lvl5pPr>
            <a:lvl6pPr marL="2743200" lvl="5" indent="-342900" algn="l">
              <a:lnSpc>
                <a:spcPct val="90000"/>
              </a:lnSpc>
              <a:spcBef>
                <a:spcPts val="525"/>
              </a:spcBef>
              <a:spcAft>
                <a:spcPts val="0"/>
              </a:spcAft>
              <a:buSzPts val="1800"/>
              <a:buChar char="•"/>
              <a:defRPr/>
            </a:lvl6pPr>
            <a:lvl7pPr marL="3200400" lvl="6" indent="-342900" algn="l">
              <a:lnSpc>
                <a:spcPct val="90000"/>
              </a:lnSpc>
              <a:spcBef>
                <a:spcPts val="525"/>
              </a:spcBef>
              <a:spcAft>
                <a:spcPts val="0"/>
              </a:spcAft>
              <a:buSzPts val="1800"/>
              <a:buChar char="•"/>
              <a:defRPr/>
            </a:lvl7pPr>
            <a:lvl8pPr marL="3657600" lvl="7" indent="-342900" algn="l">
              <a:lnSpc>
                <a:spcPct val="90000"/>
              </a:lnSpc>
              <a:spcBef>
                <a:spcPts val="525"/>
              </a:spcBef>
              <a:spcAft>
                <a:spcPts val="0"/>
              </a:spcAft>
              <a:buSzPts val="1800"/>
              <a:buChar char="•"/>
              <a:defRPr/>
            </a:lvl8pPr>
            <a:lvl9pPr marL="4114800" lvl="8" indent="-342900" algn="l">
              <a:lnSpc>
                <a:spcPct val="90000"/>
              </a:lnSpc>
              <a:spcBef>
                <a:spcPts val="525"/>
              </a:spcBef>
              <a:spcAft>
                <a:spcPts val="0"/>
              </a:spcAft>
              <a:buSzPts val="1800"/>
              <a:buChar char="•"/>
              <a:defRPr/>
            </a:lvl9pPr>
          </a:lstStyle>
          <a:p>
            <a:endParaRPr/>
          </a:p>
        </p:txBody>
      </p:sp>
      <p:sp>
        <p:nvSpPr>
          <p:cNvPr id="75" name="Google Shape;75;p61"/>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
              <a:t>26/03/17 </a:t>
            </a:r>
            <a:r>
              <a:rPr lang="nl" b="1"/>
              <a:t>│</a:t>
            </a:r>
            <a:fld id="{00000000-1234-1234-1234-123412341234}" type="slidenum">
              <a:rPr lang="nl"/>
              <a:t>‹#›</a:t>
            </a:fld>
            <a:endParaRPr/>
          </a:p>
        </p:txBody>
      </p:sp>
      <p:sp>
        <p:nvSpPr>
          <p:cNvPr id="20" name="Google Shape;20;p4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7"/>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5600" algn="l">
              <a:lnSpc>
                <a:spcPct val="90000"/>
              </a:lnSpc>
              <a:spcBef>
                <a:spcPts val="300"/>
              </a:spcBef>
              <a:spcAft>
                <a:spcPts val="0"/>
              </a:spcAft>
              <a:buClr>
                <a:schemeClr val="dk1"/>
              </a:buClr>
              <a:buSzPts val="2000"/>
              <a:buChar char="•"/>
              <a:defRPr sz="2200" i="0" u="none" strike="noStrike" cap="none">
                <a:solidFill>
                  <a:schemeClr val="dk1"/>
                </a:solidFill>
              </a:defRPr>
            </a:lvl1pPr>
            <a:lvl2pPr marL="914400" marR="0" lvl="1" indent="-336550" algn="l">
              <a:lnSpc>
                <a:spcPct val="90000"/>
              </a:lnSpc>
              <a:spcBef>
                <a:spcPts val="300"/>
              </a:spcBef>
              <a:spcAft>
                <a:spcPts val="0"/>
              </a:spcAft>
              <a:buClr>
                <a:srgbClr val="7F7F7F"/>
              </a:buClr>
              <a:buSzPts val="170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 name="Google Shape;25;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6"/>
        <p:cNvGrpSpPr/>
        <p:nvPr/>
      </p:nvGrpSpPr>
      <p:grpSpPr>
        <a:xfrm>
          <a:off x="0" y="0"/>
          <a:ext cx="0" cy="0"/>
          <a:chOff x="0" y="0"/>
          <a:chExt cx="0" cy="0"/>
        </a:xfrm>
      </p:grpSpPr>
      <p:sp>
        <p:nvSpPr>
          <p:cNvPr id="27" name="Google Shape;27;p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
              <a:t>26/03/17 </a:t>
            </a:r>
            <a:r>
              <a:rPr lang="nl" b="1"/>
              <a:t>│</a:t>
            </a:r>
            <a:fld id="{00000000-1234-1234-1234-123412341234}" type="slidenum">
              <a:rPr lang="nl"/>
              <a:t>‹#›</a:t>
            </a:fld>
            <a:endParaRPr/>
          </a:p>
        </p:txBody>
      </p:sp>
      <p:sp>
        <p:nvSpPr>
          <p:cNvPr id="28" name="Google Shape;28;p4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 name="Google Shape;29;p4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5600" algn="l">
              <a:lnSpc>
                <a:spcPct val="90000"/>
              </a:lnSpc>
              <a:spcBef>
                <a:spcPts val="300"/>
              </a:spcBef>
              <a:spcAft>
                <a:spcPts val="0"/>
              </a:spcAft>
              <a:buClr>
                <a:schemeClr val="dk1"/>
              </a:buClr>
              <a:buSzPts val="2000"/>
              <a:buChar char="•"/>
              <a:defRPr sz="2200" i="0" u="none" strike="noStrike" cap="none">
                <a:solidFill>
                  <a:schemeClr val="dk1"/>
                </a:solidFill>
              </a:defRPr>
            </a:lvl1pPr>
            <a:lvl2pPr marL="914400" marR="0" lvl="1" indent="-336550" algn="l">
              <a:lnSpc>
                <a:spcPct val="90000"/>
              </a:lnSpc>
              <a:spcBef>
                <a:spcPts val="300"/>
              </a:spcBef>
              <a:spcAft>
                <a:spcPts val="0"/>
              </a:spcAft>
              <a:buClr>
                <a:srgbClr val="7F7F7F"/>
              </a:buClr>
              <a:buSzPts val="170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5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 name="Google Shape;32;p5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3" name="Google Shape;33;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 name="Google Shape;36;p5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5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1" name="Google Shape;41;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5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 name="Google Shape;44;p5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5" name="Google Shape;45;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endParaRPr/>
          </a:p>
        </p:txBody>
      </p:sp>
      <p:sp>
        <p:nvSpPr>
          <p:cNvPr id="7" name="Google Shape;7;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mailto:dimitri.schepers@vlaanderen.be" TargetMode="External"/><Relationship Id="rId7" Type="http://schemas.openxmlformats.org/officeDocument/2006/relationships/hyperlink" Target="https://github.com/Informatievlaanderen/OSLOthema-mobiliteitDienstregelingEnPlanning/issues"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hyperlink" Target="mailto:pieter.colpaert@ugent.be" TargetMode="External"/><Relationship Id="rId4" Type="http://schemas.openxmlformats.org/officeDocument/2006/relationships/hyperlink" Target="mailto:tim.coninx@delijn.be"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
          <p:cNvSpPr txBox="1">
            <a:spLocks noGrp="1"/>
          </p:cNvSpPr>
          <p:nvPr>
            <p:ph type="subTitle" idx="1"/>
          </p:nvPr>
        </p:nvSpPr>
        <p:spPr>
          <a:xfrm>
            <a:off x="646330" y="2571750"/>
            <a:ext cx="4702500" cy="834300"/>
          </a:xfrm>
          <a:prstGeom prst="rect">
            <a:avLst/>
          </a:prstGeom>
          <a:noFill/>
          <a:ln>
            <a:noFill/>
          </a:ln>
        </p:spPr>
        <p:txBody>
          <a:bodyPr spcFirstLastPara="1" wrap="square" lIns="79125" tIns="39550" rIns="79125" bIns="39550" anchor="t" anchorCtr="0">
            <a:noAutofit/>
          </a:bodyPr>
          <a:lstStyle/>
          <a:p>
            <a:pPr marL="0" lvl="0" indent="0" algn="l" rtl="0">
              <a:lnSpc>
                <a:spcPct val="100000"/>
              </a:lnSpc>
              <a:spcBef>
                <a:spcPts val="600"/>
              </a:spcBef>
              <a:spcAft>
                <a:spcPts val="0"/>
              </a:spcAft>
              <a:buSzPts val="2100"/>
              <a:buNone/>
            </a:pPr>
            <a:r>
              <a:rPr lang="nl"/>
              <a:t>Thematische werkgroep 3</a:t>
            </a:r>
            <a:endParaRPr/>
          </a:p>
          <a:p>
            <a:pPr marL="0" lvl="0" indent="0" algn="l" rtl="0">
              <a:lnSpc>
                <a:spcPct val="100000"/>
              </a:lnSpc>
              <a:spcBef>
                <a:spcPts val="600"/>
              </a:spcBef>
              <a:spcAft>
                <a:spcPts val="0"/>
              </a:spcAft>
              <a:buSzPts val="2100"/>
              <a:buNone/>
            </a:pPr>
            <a:r>
              <a:rPr lang="nl"/>
              <a:t>22/04/2021</a:t>
            </a:r>
            <a:endParaRPr/>
          </a:p>
        </p:txBody>
      </p:sp>
      <p:sp>
        <p:nvSpPr>
          <p:cNvPr id="81" name="Google Shape;81;p1"/>
          <p:cNvSpPr txBox="1">
            <a:spLocks noGrp="1"/>
          </p:cNvSpPr>
          <p:nvPr>
            <p:ph type="title"/>
          </p:nvPr>
        </p:nvSpPr>
        <p:spPr>
          <a:xfrm>
            <a:off x="646325" y="1178321"/>
            <a:ext cx="3910500" cy="1393500"/>
          </a:xfrm>
          <a:prstGeom prst="rect">
            <a:avLst/>
          </a:prstGeom>
          <a:noFill/>
          <a:ln>
            <a:noFill/>
          </a:ln>
        </p:spPr>
        <p:txBody>
          <a:bodyPr spcFirstLastPara="1" wrap="square" lIns="79125" tIns="39550" rIns="79125" bIns="39550" anchor="t" anchorCtr="0">
            <a:noAutofit/>
          </a:bodyPr>
          <a:lstStyle/>
          <a:p>
            <a:pPr marL="0" lvl="0" indent="0" algn="l" rtl="0">
              <a:lnSpc>
                <a:spcPct val="90000"/>
              </a:lnSpc>
              <a:spcBef>
                <a:spcPts val="0"/>
              </a:spcBef>
              <a:spcAft>
                <a:spcPts val="0"/>
              </a:spcAft>
              <a:buSzPts val="3100"/>
              <a:buNone/>
            </a:pPr>
            <a:r>
              <a:rPr lang="nl"/>
              <a:t>NeTEx Belgium &amp;</a:t>
            </a:r>
            <a:endParaRPr/>
          </a:p>
          <a:p>
            <a:pPr marL="0" lvl="0" indent="0" algn="l" rtl="0">
              <a:lnSpc>
                <a:spcPct val="90000"/>
              </a:lnSpc>
              <a:spcBef>
                <a:spcPts val="0"/>
              </a:spcBef>
              <a:spcAft>
                <a:spcPts val="0"/>
              </a:spcAft>
              <a:buSzPts val="3100"/>
              <a:buNone/>
            </a:pPr>
            <a:r>
              <a:rPr lang="nl"/>
              <a:t>OSLO Dienstregeling en Planning</a:t>
            </a:r>
            <a:endParaRPr/>
          </a:p>
        </p:txBody>
      </p:sp>
      <p:sp>
        <p:nvSpPr>
          <p:cNvPr id="82" name="Google Shape;82;p1"/>
          <p:cNvSpPr/>
          <p:nvPr/>
        </p:nvSpPr>
        <p:spPr>
          <a:xfrm>
            <a:off x="0" y="3866700"/>
            <a:ext cx="9144000" cy="1276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 name="Google Shape;83;p1"/>
          <p:cNvPicPr preferRelativeResize="0"/>
          <p:nvPr/>
        </p:nvPicPr>
        <p:blipFill rotWithShape="1">
          <a:blip r:embed="rId3">
            <a:alphaModFix/>
          </a:blip>
          <a:srcRect/>
          <a:stretch/>
        </p:blipFill>
        <p:spPr>
          <a:xfrm>
            <a:off x="1787241" y="4272635"/>
            <a:ext cx="446934" cy="458476"/>
          </a:xfrm>
          <a:prstGeom prst="rect">
            <a:avLst/>
          </a:prstGeom>
          <a:noFill/>
          <a:ln>
            <a:noFill/>
          </a:ln>
        </p:spPr>
      </p:pic>
      <p:pic>
        <p:nvPicPr>
          <p:cNvPr id="84" name="Google Shape;84;p1"/>
          <p:cNvPicPr preferRelativeResize="0"/>
          <p:nvPr/>
        </p:nvPicPr>
        <p:blipFill rotWithShape="1">
          <a:blip r:embed="rId4">
            <a:alphaModFix/>
          </a:blip>
          <a:srcRect/>
          <a:stretch/>
        </p:blipFill>
        <p:spPr>
          <a:xfrm>
            <a:off x="3964785" y="4300283"/>
            <a:ext cx="922870" cy="420799"/>
          </a:xfrm>
          <a:prstGeom prst="rect">
            <a:avLst/>
          </a:prstGeom>
          <a:noFill/>
          <a:ln>
            <a:noFill/>
          </a:ln>
        </p:spPr>
      </p:pic>
      <p:pic>
        <p:nvPicPr>
          <p:cNvPr id="85" name="Google Shape;85;p1"/>
          <p:cNvPicPr preferRelativeResize="0"/>
          <p:nvPr/>
        </p:nvPicPr>
        <p:blipFill rotWithShape="1">
          <a:blip r:embed="rId5">
            <a:alphaModFix/>
          </a:blip>
          <a:srcRect/>
          <a:stretch/>
        </p:blipFill>
        <p:spPr>
          <a:xfrm>
            <a:off x="5288765" y="4252134"/>
            <a:ext cx="1178659" cy="517115"/>
          </a:xfrm>
          <a:prstGeom prst="rect">
            <a:avLst/>
          </a:prstGeom>
          <a:noFill/>
          <a:ln>
            <a:noFill/>
          </a:ln>
        </p:spPr>
      </p:pic>
      <p:pic>
        <p:nvPicPr>
          <p:cNvPr id="86" name="Google Shape;86;p1"/>
          <p:cNvPicPr preferRelativeResize="0"/>
          <p:nvPr/>
        </p:nvPicPr>
        <p:blipFill rotWithShape="1">
          <a:blip r:embed="rId6">
            <a:alphaModFix/>
          </a:blip>
          <a:srcRect/>
          <a:stretch/>
        </p:blipFill>
        <p:spPr>
          <a:xfrm>
            <a:off x="7959922" y="4360475"/>
            <a:ext cx="794996" cy="300427"/>
          </a:xfrm>
          <a:prstGeom prst="rect">
            <a:avLst/>
          </a:prstGeom>
          <a:noFill/>
          <a:ln>
            <a:noFill/>
          </a:ln>
        </p:spPr>
      </p:pic>
      <p:pic>
        <p:nvPicPr>
          <p:cNvPr id="87" name="Google Shape;87;p1"/>
          <p:cNvPicPr preferRelativeResize="0"/>
          <p:nvPr/>
        </p:nvPicPr>
        <p:blipFill rotWithShape="1">
          <a:blip r:embed="rId7">
            <a:alphaModFix/>
          </a:blip>
          <a:srcRect l="12218" t="19087" r="10399" b="19910"/>
          <a:stretch/>
        </p:blipFill>
        <p:spPr>
          <a:xfrm>
            <a:off x="2560191" y="4294695"/>
            <a:ext cx="1003485" cy="420800"/>
          </a:xfrm>
          <a:prstGeom prst="rect">
            <a:avLst/>
          </a:prstGeom>
          <a:noFill/>
          <a:ln>
            <a:noFill/>
          </a:ln>
        </p:spPr>
      </p:pic>
      <p:grpSp>
        <p:nvGrpSpPr>
          <p:cNvPr id="88" name="Google Shape;88;p1"/>
          <p:cNvGrpSpPr/>
          <p:nvPr/>
        </p:nvGrpSpPr>
        <p:grpSpPr>
          <a:xfrm>
            <a:off x="6868534" y="4133909"/>
            <a:ext cx="690120" cy="753608"/>
            <a:chOff x="7261395" y="3400475"/>
            <a:chExt cx="948488" cy="973403"/>
          </a:xfrm>
        </p:grpSpPr>
        <p:pic>
          <p:nvPicPr>
            <p:cNvPr id="89" name="Google Shape;89;p1"/>
            <p:cNvPicPr preferRelativeResize="0"/>
            <p:nvPr/>
          </p:nvPicPr>
          <p:blipFill rotWithShape="1">
            <a:blip r:embed="rId8">
              <a:alphaModFix/>
            </a:blip>
            <a:srcRect r="67142"/>
            <a:stretch/>
          </p:blipFill>
          <p:spPr>
            <a:xfrm>
              <a:off x="7261395" y="3400475"/>
              <a:ext cx="614250" cy="792600"/>
            </a:xfrm>
            <a:prstGeom prst="rect">
              <a:avLst/>
            </a:prstGeom>
            <a:noFill/>
            <a:ln>
              <a:noFill/>
            </a:ln>
          </p:spPr>
        </p:pic>
        <p:sp>
          <p:nvSpPr>
            <p:cNvPr id="90" name="Google Shape;90;p1"/>
            <p:cNvSpPr/>
            <p:nvPr/>
          </p:nvSpPr>
          <p:spPr>
            <a:xfrm rot="814780">
              <a:off x="7736569" y="3454918"/>
              <a:ext cx="374366" cy="887414"/>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1"/>
          <p:cNvGrpSpPr/>
          <p:nvPr/>
        </p:nvGrpSpPr>
        <p:grpSpPr>
          <a:xfrm>
            <a:off x="271643" y="4256082"/>
            <a:ext cx="1320003" cy="481659"/>
            <a:chOff x="260486" y="4441478"/>
            <a:chExt cx="1320003" cy="481659"/>
          </a:xfrm>
        </p:grpSpPr>
        <p:sp>
          <p:nvSpPr>
            <p:cNvPr id="92" name="Google Shape;92;p1"/>
            <p:cNvSpPr txBox="1"/>
            <p:nvPr/>
          </p:nvSpPr>
          <p:spPr>
            <a:xfrm>
              <a:off x="260488" y="4441478"/>
              <a:ext cx="10034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400" b="0" i="0" u="none" strike="noStrike" cap="none">
                  <a:solidFill>
                    <a:srgbClr val="000000"/>
                  </a:solidFill>
                  <a:latin typeface="Arial"/>
                  <a:ea typeface="Arial"/>
                  <a:cs typeface="Arial"/>
                  <a:sym typeface="Arial"/>
                </a:rPr>
                <a:t>DIGITAAL</a:t>
              </a:r>
              <a:endParaRPr/>
            </a:p>
          </p:txBody>
        </p:sp>
        <p:sp>
          <p:nvSpPr>
            <p:cNvPr id="93" name="Google Shape;93;p1"/>
            <p:cNvSpPr txBox="1"/>
            <p:nvPr/>
          </p:nvSpPr>
          <p:spPr>
            <a:xfrm>
              <a:off x="260486" y="4615360"/>
              <a:ext cx="13200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400" b="0" i="0" u="none" strike="noStrike" cap="none">
                  <a:solidFill>
                    <a:srgbClr val="000000"/>
                  </a:solidFill>
                  <a:latin typeface="Arial"/>
                  <a:ea typeface="Arial"/>
                  <a:cs typeface="Arial"/>
                  <a:sym typeface="Arial"/>
                </a:rPr>
                <a:t>VLAANDEREN</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0"/>
          <p:cNvSpPr txBox="1">
            <a:spLocks noGrp="1"/>
          </p:cNvSpPr>
          <p:nvPr>
            <p:ph type="body" idx="1"/>
          </p:nvPr>
        </p:nvSpPr>
        <p:spPr>
          <a:xfrm>
            <a:off x="609875" y="1121375"/>
            <a:ext cx="8520600" cy="3416400"/>
          </a:xfrm>
          <a:prstGeom prst="rect">
            <a:avLst/>
          </a:prstGeom>
          <a:noFill/>
          <a:ln>
            <a:noFill/>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Char char="●"/>
            </a:pPr>
            <a:r>
              <a:rPr lang="nl" sz="1900"/>
              <a:t>PoV of the traveller (timetables)</a:t>
            </a:r>
            <a:br>
              <a:rPr lang="nl" sz="1900"/>
            </a:br>
            <a:endParaRPr sz="1900"/>
          </a:p>
          <a:p>
            <a:pPr marL="457200" lvl="0" indent="-349250" algn="l" rtl="0">
              <a:lnSpc>
                <a:spcPct val="115000"/>
              </a:lnSpc>
              <a:spcBef>
                <a:spcPts val="0"/>
              </a:spcBef>
              <a:spcAft>
                <a:spcPts val="0"/>
              </a:spcAft>
              <a:buSzPts val="1900"/>
              <a:buChar char="●"/>
            </a:pPr>
            <a:r>
              <a:rPr lang="nl" sz="1900" b="1"/>
              <a:t>PoV of the PTO (planning)</a:t>
            </a:r>
            <a:br>
              <a:rPr lang="nl" sz="1900" b="1"/>
            </a:br>
            <a:endParaRPr sz="1900" b="1"/>
          </a:p>
          <a:p>
            <a:pPr marL="457200" lvl="0" indent="-349250" algn="l" rtl="0">
              <a:lnSpc>
                <a:spcPct val="115000"/>
              </a:lnSpc>
              <a:spcBef>
                <a:spcPts val="0"/>
              </a:spcBef>
              <a:spcAft>
                <a:spcPts val="0"/>
              </a:spcAft>
              <a:buSzPts val="1900"/>
              <a:buChar char="●"/>
            </a:pPr>
            <a:r>
              <a:rPr lang="nl" sz="1900"/>
              <a:t>PoV of the route planner (towards execution)</a:t>
            </a:r>
            <a:br>
              <a:rPr lang="nl" sz="1900"/>
            </a:br>
            <a:endParaRPr sz="1900"/>
          </a:p>
          <a:p>
            <a:pPr marL="457200" lvl="0" indent="-349250" algn="l" rtl="0">
              <a:lnSpc>
                <a:spcPct val="115000"/>
              </a:lnSpc>
              <a:spcBef>
                <a:spcPts val="0"/>
              </a:spcBef>
              <a:spcAft>
                <a:spcPts val="0"/>
              </a:spcAft>
              <a:buSzPts val="1900"/>
              <a:buChar char="●"/>
            </a:pPr>
            <a:r>
              <a:rPr lang="nl" sz="1900"/>
              <a:t>Stop place registry (haltebestand)</a:t>
            </a:r>
            <a:endParaRPr sz="1900"/>
          </a:p>
          <a:p>
            <a:pPr marL="0" lvl="0" indent="0" algn="l" rtl="0">
              <a:lnSpc>
                <a:spcPct val="115000"/>
              </a:lnSpc>
              <a:spcBef>
                <a:spcPts val="1600"/>
              </a:spcBef>
              <a:spcAft>
                <a:spcPts val="0"/>
              </a:spcAft>
              <a:buSzPts val="1800"/>
              <a:buNone/>
            </a:pPr>
            <a:endParaRPr sz="800">
              <a:solidFill>
                <a:schemeClr val="dk1"/>
              </a:solidFill>
            </a:endParaRPr>
          </a:p>
          <a:p>
            <a:pPr marL="0" lvl="0" indent="0" algn="l" rtl="0">
              <a:lnSpc>
                <a:spcPct val="115000"/>
              </a:lnSpc>
              <a:spcBef>
                <a:spcPts val="1600"/>
              </a:spcBef>
              <a:spcAft>
                <a:spcPts val="0"/>
              </a:spcAft>
              <a:buSzPts val="1800"/>
              <a:buNone/>
            </a:pPr>
            <a:endParaRPr sz="800">
              <a:solidFill>
                <a:schemeClr val="dk1"/>
              </a:solidFill>
            </a:endParaRPr>
          </a:p>
          <a:p>
            <a:pPr marL="0" lvl="0" indent="0" algn="l" rtl="0">
              <a:lnSpc>
                <a:spcPct val="115000"/>
              </a:lnSpc>
              <a:spcBef>
                <a:spcPts val="1600"/>
              </a:spcBef>
              <a:spcAft>
                <a:spcPts val="1600"/>
              </a:spcAft>
              <a:buSzPts val="1800"/>
              <a:buNone/>
            </a:pPr>
            <a:endParaRPr/>
          </a:p>
        </p:txBody>
      </p:sp>
      <p:sp>
        <p:nvSpPr>
          <p:cNvPr id="183" name="Google Shape;183;p10"/>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Use cases and application profiles</a:t>
            </a:r>
            <a:endParaRPr sz="2400" b="1" i="0" u="none" strike="noStrike" cap="none">
              <a:solidFill>
                <a:srgbClr val="000000"/>
              </a:solidFill>
              <a:latin typeface="Proxima Nova"/>
              <a:ea typeface="Proxima Nova"/>
              <a:cs typeface="Proxima Nova"/>
              <a:sym typeface="Proxima Nova"/>
            </a:endParaRPr>
          </a:p>
        </p:txBody>
      </p:sp>
      <p:cxnSp>
        <p:nvCxnSpPr>
          <p:cNvPr id="184" name="Google Shape;184;p10"/>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85" name="Google Shape;185;p10"/>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pic>
        <p:nvPicPr>
          <p:cNvPr id="191" name="Google Shape;191;p11"/>
          <p:cNvPicPr preferRelativeResize="0"/>
          <p:nvPr/>
        </p:nvPicPr>
        <p:blipFill rotWithShape="1">
          <a:blip r:embed="rId3">
            <a:alphaModFix/>
          </a:blip>
          <a:srcRect l="499" t="2456" r="13308" b="774"/>
          <a:stretch/>
        </p:blipFill>
        <p:spPr>
          <a:xfrm>
            <a:off x="321475" y="813600"/>
            <a:ext cx="8822528" cy="4268000"/>
          </a:xfrm>
          <a:prstGeom prst="rect">
            <a:avLst/>
          </a:prstGeom>
          <a:noFill/>
          <a:ln>
            <a:noFill/>
          </a:ln>
        </p:spPr>
      </p:pic>
      <p:pic>
        <p:nvPicPr>
          <p:cNvPr id="192" name="Google Shape;192;p11"/>
          <p:cNvPicPr preferRelativeResize="0"/>
          <p:nvPr/>
        </p:nvPicPr>
        <p:blipFill rotWithShape="1">
          <a:blip r:embed="rId3">
            <a:alphaModFix/>
          </a:blip>
          <a:srcRect l="87202" t="29764" r="458" b="35680"/>
          <a:stretch/>
        </p:blipFill>
        <p:spPr>
          <a:xfrm>
            <a:off x="7302975" y="662400"/>
            <a:ext cx="1262953" cy="1523999"/>
          </a:xfrm>
          <a:prstGeom prst="rect">
            <a:avLst/>
          </a:prstGeom>
          <a:noFill/>
          <a:ln>
            <a:noFill/>
          </a:ln>
        </p:spPr>
      </p:pic>
      <p:sp>
        <p:nvSpPr>
          <p:cNvPr id="193" name="Google Shape;193;p11"/>
          <p:cNvSpPr/>
          <p:nvPr/>
        </p:nvSpPr>
        <p:spPr>
          <a:xfrm>
            <a:off x="348825" y="813550"/>
            <a:ext cx="4108800" cy="42681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1"/>
          <p:cNvSpPr txBox="1"/>
          <p:nvPr/>
        </p:nvSpPr>
        <p:spPr>
          <a:xfrm>
            <a:off x="1199325" y="4681400"/>
            <a:ext cx="2407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nl" sz="1400" b="0" i="0" u="none" strike="noStrike" cap="none">
                <a:solidFill>
                  <a:srgbClr val="000000"/>
                </a:solidFill>
                <a:latin typeface="Open Sans"/>
                <a:ea typeface="Open Sans"/>
                <a:cs typeface="Open Sans"/>
                <a:sym typeface="Open Sans"/>
              </a:rPr>
              <a:t>Network description</a:t>
            </a:r>
            <a:endParaRPr sz="1400" b="0" i="0" u="none" strike="noStrike" cap="none">
              <a:solidFill>
                <a:srgbClr val="000000"/>
              </a:solidFill>
              <a:latin typeface="Open Sans"/>
              <a:ea typeface="Open Sans"/>
              <a:cs typeface="Open Sans"/>
              <a:sym typeface="Open Sans"/>
            </a:endParaRPr>
          </a:p>
        </p:txBody>
      </p:sp>
      <p:sp>
        <p:nvSpPr>
          <p:cNvPr id="195" name="Google Shape;195;p11"/>
          <p:cNvSpPr/>
          <p:nvPr/>
        </p:nvSpPr>
        <p:spPr>
          <a:xfrm>
            <a:off x="4534750" y="820600"/>
            <a:ext cx="2768100" cy="42681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1"/>
          <p:cNvSpPr/>
          <p:nvPr/>
        </p:nvSpPr>
        <p:spPr>
          <a:xfrm flipH="1">
            <a:off x="7379975" y="2127000"/>
            <a:ext cx="1593900" cy="29616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1"/>
          <p:cNvSpPr/>
          <p:nvPr/>
        </p:nvSpPr>
        <p:spPr>
          <a:xfrm flipH="1">
            <a:off x="7379975" y="820600"/>
            <a:ext cx="1593900" cy="12312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1"/>
          <p:cNvSpPr txBox="1"/>
          <p:nvPr/>
        </p:nvSpPr>
        <p:spPr>
          <a:xfrm>
            <a:off x="4484000" y="412230"/>
            <a:ext cx="2857475"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nl" sz="1400" b="0" i="0" u="none" strike="noStrike" cap="none">
                <a:solidFill>
                  <a:srgbClr val="000000"/>
                </a:solidFill>
                <a:latin typeface="Open Sans"/>
                <a:ea typeface="Open Sans"/>
                <a:cs typeface="Open Sans"/>
                <a:sym typeface="Open Sans"/>
              </a:rPr>
              <a:t>Service description (time tables)</a:t>
            </a:r>
            <a:endParaRPr sz="1400" b="0" i="0" u="none" strike="noStrike" cap="none">
              <a:solidFill>
                <a:srgbClr val="000000"/>
              </a:solidFill>
              <a:latin typeface="Open Sans"/>
              <a:ea typeface="Open Sans"/>
              <a:cs typeface="Open Sans"/>
              <a:sym typeface="Open Sans"/>
            </a:endParaRPr>
          </a:p>
        </p:txBody>
      </p:sp>
      <p:sp>
        <p:nvSpPr>
          <p:cNvPr id="199" name="Google Shape;199;p11"/>
          <p:cNvSpPr txBox="1"/>
          <p:nvPr/>
        </p:nvSpPr>
        <p:spPr>
          <a:xfrm>
            <a:off x="7379975" y="420400"/>
            <a:ext cx="1593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nl" sz="1400" b="0" i="0" u="none" strike="noStrike" cap="none">
                <a:solidFill>
                  <a:srgbClr val="000000"/>
                </a:solidFill>
                <a:latin typeface="Open Sans"/>
                <a:ea typeface="Open Sans"/>
                <a:cs typeface="Open Sans"/>
                <a:sym typeface="Open Sans"/>
              </a:rPr>
              <a:t>Routeplanning</a:t>
            </a:r>
            <a:endParaRPr sz="1400" b="0" i="0" u="none" strike="noStrike" cap="none">
              <a:solidFill>
                <a:srgbClr val="000000"/>
              </a:solidFill>
              <a:latin typeface="Open Sans"/>
              <a:ea typeface="Open Sans"/>
              <a:cs typeface="Open Sans"/>
              <a:sym typeface="Open Sans"/>
            </a:endParaRPr>
          </a:p>
        </p:txBody>
      </p:sp>
      <p:sp>
        <p:nvSpPr>
          <p:cNvPr id="200" name="Google Shape;200;p11"/>
          <p:cNvSpPr txBox="1"/>
          <p:nvPr/>
        </p:nvSpPr>
        <p:spPr>
          <a:xfrm>
            <a:off x="7380125" y="4280874"/>
            <a:ext cx="15939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nl" sz="1400" b="0" i="0" u="none" strike="noStrike" cap="none">
                <a:solidFill>
                  <a:srgbClr val="000000"/>
                </a:solidFill>
                <a:latin typeface="Open Sans"/>
                <a:ea typeface="Open Sans"/>
                <a:cs typeface="Open Sans"/>
                <a:sym typeface="Open Sans"/>
              </a:rPr>
              <a:t>Service description </a:t>
            </a:r>
            <a:br>
              <a:rPr lang="nl" sz="1400" b="0" i="0" u="none" strike="noStrike" cap="none">
                <a:solidFill>
                  <a:srgbClr val="000000"/>
                </a:solidFill>
                <a:latin typeface="Open Sans"/>
                <a:ea typeface="Open Sans"/>
                <a:cs typeface="Open Sans"/>
                <a:sym typeface="Open Sans"/>
              </a:rPr>
            </a:br>
            <a:r>
              <a:rPr lang="nl" sz="1400" b="0" i="0" u="none" strike="noStrike" cap="none">
                <a:solidFill>
                  <a:srgbClr val="000000"/>
                </a:solidFill>
                <a:latin typeface="Open Sans"/>
                <a:ea typeface="Open Sans"/>
                <a:cs typeface="Open Sans"/>
                <a:sym typeface="Open Sans"/>
              </a:rPr>
              <a:t>(Stop places)</a:t>
            </a:r>
            <a:endParaRPr sz="1400" b="0" i="0" u="none" strike="noStrike" cap="none">
              <a:solidFill>
                <a:srgbClr val="000000"/>
              </a:solidFill>
              <a:latin typeface="Open Sans"/>
              <a:ea typeface="Open Sans"/>
              <a:cs typeface="Open Sans"/>
              <a:sym typeface="Open Sans"/>
            </a:endParaRPr>
          </a:p>
        </p:txBody>
      </p:sp>
      <p:sp>
        <p:nvSpPr>
          <p:cNvPr id="201" name="Google Shape;201;p11"/>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Thematic workshop 1</a:t>
            </a:r>
            <a:endParaRPr sz="2400" b="1" i="0" u="none" strike="noStrike" cap="none">
              <a:solidFill>
                <a:srgbClr val="000000"/>
              </a:solidFill>
              <a:latin typeface="Proxima Nova"/>
              <a:ea typeface="Proxima Nova"/>
              <a:cs typeface="Proxima Nova"/>
              <a:sym typeface="Proxima Nova"/>
            </a:endParaRPr>
          </a:p>
        </p:txBody>
      </p:sp>
      <p:cxnSp>
        <p:nvCxnSpPr>
          <p:cNvPr id="202" name="Google Shape;202;p11"/>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childTnLst>
                                </p:cTn>
                              </p:par>
                              <p:par>
                                <p:cTn id="8" presetID="10" presetClass="entr" presetSubtype="0" fill="hold"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fade">
                                      <p:cBhvr>
                                        <p:cTn id="10" dur="10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5"/>
                                        </p:tgtEl>
                                        <p:attrNameLst>
                                          <p:attrName>style.visibility</p:attrName>
                                        </p:attrNameLst>
                                      </p:cBhvr>
                                      <p:to>
                                        <p:strVal val="visible"/>
                                      </p:to>
                                    </p:set>
                                    <p:animEffect transition="in" filter="fade">
                                      <p:cBhvr>
                                        <p:cTn id="15" dur="1000"/>
                                        <p:tgtEl>
                                          <p:spTgt spid="195"/>
                                        </p:tgtEl>
                                      </p:cBhvr>
                                    </p:animEffect>
                                  </p:childTnLst>
                                </p:cTn>
                              </p:par>
                              <p:par>
                                <p:cTn id="16" presetID="10" presetClass="entr" presetSubtype="0" fill="hold" nodeType="withEffect">
                                  <p:stCondLst>
                                    <p:cond delay="0"/>
                                  </p:stCondLst>
                                  <p:childTnLst>
                                    <p:set>
                                      <p:cBhvr>
                                        <p:cTn id="17" dur="1" fill="hold">
                                          <p:stCondLst>
                                            <p:cond delay="0"/>
                                          </p:stCondLst>
                                        </p:cTn>
                                        <p:tgtEl>
                                          <p:spTgt spid="198"/>
                                        </p:tgtEl>
                                        <p:attrNameLst>
                                          <p:attrName>style.visibility</p:attrName>
                                        </p:attrNameLst>
                                      </p:cBhvr>
                                      <p:to>
                                        <p:strVal val="visible"/>
                                      </p:to>
                                    </p:set>
                                    <p:animEffect transition="in" filter="fade">
                                      <p:cBhvr>
                                        <p:cTn id="18" dur="1000"/>
                                        <p:tgtEl>
                                          <p:spTgt spid="1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6"/>
                                        </p:tgtEl>
                                        <p:attrNameLst>
                                          <p:attrName>style.visibility</p:attrName>
                                        </p:attrNameLst>
                                      </p:cBhvr>
                                      <p:to>
                                        <p:strVal val="visible"/>
                                      </p:to>
                                    </p:set>
                                    <p:animEffect transition="in" filter="fade">
                                      <p:cBhvr>
                                        <p:cTn id="23" dur="1000"/>
                                        <p:tgtEl>
                                          <p:spTgt spid="196"/>
                                        </p:tgtEl>
                                      </p:cBhvr>
                                    </p:animEffect>
                                  </p:childTnLst>
                                </p:cTn>
                              </p:par>
                              <p:par>
                                <p:cTn id="24" presetID="10" presetClass="entr" presetSubtype="0" fill="hold" nodeType="withEffect">
                                  <p:stCondLst>
                                    <p:cond delay="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1000"/>
                                        <p:tgtEl>
                                          <p:spTgt spid="20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animEffect transition="in" filter="fade">
                                      <p:cBhvr>
                                        <p:cTn id="31" dur="1000"/>
                                        <p:tgtEl>
                                          <p:spTgt spid="197"/>
                                        </p:tgtEl>
                                      </p:cBhvr>
                                    </p:animEffect>
                                  </p:childTnLst>
                                </p:cTn>
                              </p:par>
                              <p:par>
                                <p:cTn id="32" presetID="10" presetClass="entr" presetSubtype="0" fill="hold" nodeType="withEffect">
                                  <p:stCondLst>
                                    <p:cond delay="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d030811ec6_0_0"/>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208" name="Google Shape;208;gd030811ec6_0_0"/>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Thematic workshop 2</a:t>
            </a:r>
            <a:endParaRPr sz="2400" b="1" i="0" u="none" strike="noStrike" cap="none">
              <a:solidFill>
                <a:srgbClr val="000000"/>
              </a:solidFill>
              <a:latin typeface="Proxima Nova"/>
              <a:ea typeface="Proxima Nova"/>
              <a:cs typeface="Proxima Nova"/>
              <a:sym typeface="Proxima Nova"/>
            </a:endParaRPr>
          </a:p>
        </p:txBody>
      </p:sp>
      <p:cxnSp>
        <p:nvCxnSpPr>
          <p:cNvPr id="209" name="Google Shape;209;gd030811ec6_0_0"/>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pic>
        <p:nvPicPr>
          <p:cNvPr id="210" name="Google Shape;210;gd030811ec6_0_0"/>
          <p:cNvPicPr preferRelativeResize="0"/>
          <p:nvPr/>
        </p:nvPicPr>
        <p:blipFill rotWithShape="1">
          <a:blip r:embed="rId3">
            <a:alphaModFix/>
          </a:blip>
          <a:srcRect l="1736" t="3790" r="19709" b="25359"/>
          <a:stretch/>
        </p:blipFill>
        <p:spPr>
          <a:xfrm>
            <a:off x="1863476" y="910730"/>
            <a:ext cx="6118412" cy="41923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4"/>
        <p:cNvGrpSpPr/>
        <p:nvPr/>
      </p:nvGrpSpPr>
      <p:grpSpPr>
        <a:xfrm>
          <a:off x="0" y="0"/>
          <a:ext cx="0" cy="0"/>
          <a:chOff x="0" y="0"/>
          <a:chExt cx="0" cy="0"/>
        </a:xfrm>
      </p:grpSpPr>
      <p:sp>
        <p:nvSpPr>
          <p:cNvPr id="215" name="Google Shape;215;p12"/>
          <p:cNvSpPr txBox="1">
            <a:spLocks noGrp="1"/>
          </p:cNvSpPr>
          <p:nvPr>
            <p:ph type="title" idx="4294967295"/>
          </p:nvPr>
        </p:nvSpPr>
        <p:spPr>
          <a:xfrm>
            <a:off x="228900" y="128580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nl" b="1">
                <a:highlight>
                  <a:schemeClr val="accent1"/>
                </a:highlight>
              </a:rPr>
              <a:t>Mapping BLTAC on NeTEx</a:t>
            </a:r>
            <a:endParaRPr b="1">
              <a:highlight>
                <a:schemeClr val="accen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6"/>
          <p:cNvPicPr preferRelativeResize="0"/>
          <p:nvPr/>
        </p:nvPicPr>
        <p:blipFill rotWithShape="1">
          <a:blip r:embed="rId3">
            <a:alphaModFix/>
          </a:blip>
          <a:srcRect l="930" t="4517" r="1055" b="4180"/>
          <a:stretch/>
        </p:blipFill>
        <p:spPr>
          <a:xfrm>
            <a:off x="699257" y="867339"/>
            <a:ext cx="8115123" cy="4121478"/>
          </a:xfrm>
          <a:prstGeom prst="rect">
            <a:avLst/>
          </a:prstGeom>
          <a:noFill/>
          <a:ln>
            <a:noFill/>
          </a:ln>
        </p:spPr>
      </p:pic>
      <p:sp>
        <p:nvSpPr>
          <p:cNvPr id="221" name="Google Shape;221;p16"/>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222" name="Google Shape;222;p16"/>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a:t>
            </a:r>
            <a:endParaRPr sz="2400" b="1" i="0" u="none" strike="noStrike" cap="none">
              <a:solidFill>
                <a:srgbClr val="000000"/>
              </a:solidFill>
              <a:latin typeface="Proxima Nova"/>
              <a:ea typeface="Proxima Nova"/>
              <a:cs typeface="Proxima Nova"/>
              <a:sym typeface="Proxima Nova"/>
            </a:endParaRPr>
          </a:p>
        </p:txBody>
      </p:sp>
      <p:cxnSp>
        <p:nvCxnSpPr>
          <p:cNvPr id="223" name="Google Shape;223;p16"/>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229" name="Google Shape;229;p17"/>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230" name="Google Shape;230;p17"/>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pic>
        <p:nvPicPr>
          <p:cNvPr id="231" name="Google Shape;231;p17"/>
          <p:cNvPicPr preferRelativeResize="0"/>
          <p:nvPr/>
        </p:nvPicPr>
        <p:blipFill rotWithShape="1">
          <a:blip r:embed="rId3">
            <a:alphaModFix/>
          </a:blip>
          <a:srcRect l="930" t="4517" r="39428" b="4180"/>
          <a:stretch/>
        </p:blipFill>
        <p:spPr>
          <a:xfrm>
            <a:off x="2102990" y="858195"/>
            <a:ext cx="4938019" cy="41214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8"/>
          <p:cNvPicPr preferRelativeResize="0"/>
          <p:nvPr/>
        </p:nvPicPr>
        <p:blipFill rotWithShape="1">
          <a:blip r:embed="rId3">
            <a:alphaModFix/>
          </a:blip>
          <a:srcRect l="930" t="4517" r="39428" b="4180"/>
          <a:stretch/>
        </p:blipFill>
        <p:spPr>
          <a:xfrm>
            <a:off x="2102990" y="858195"/>
            <a:ext cx="4938019" cy="4121478"/>
          </a:xfrm>
          <a:prstGeom prst="rect">
            <a:avLst/>
          </a:prstGeom>
          <a:noFill/>
          <a:ln>
            <a:noFill/>
          </a:ln>
        </p:spPr>
      </p:pic>
      <p:sp>
        <p:nvSpPr>
          <p:cNvPr id="237" name="Google Shape;237;p18"/>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238" name="Google Shape;238;p18"/>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239" name="Google Shape;239;p18"/>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
        <p:nvSpPr>
          <p:cNvPr id="240" name="Google Shape;240;p18"/>
          <p:cNvSpPr/>
          <p:nvPr/>
        </p:nvSpPr>
        <p:spPr>
          <a:xfrm>
            <a:off x="4101084" y="800100"/>
            <a:ext cx="1042416" cy="704088"/>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 name="Google Shape;241;p18"/>
          <p:cNvSpPr txBox="1"/>
          <p:nvPr/>
        </p:nvSpPr>
        <p:spPr>
          <a:xfrm>
            <a:off x="5184647" y="768096"/>
            <a:ext cx="15454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 NeTEx::Block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247" name="Google Shape;247;p19"/>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248" name="Google Shape;248;p19"/>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pic>
        <p:nvPicPr>
          <p:cNvPr id="249" name="Google Shape;249;p19"/>
          <p:cNvPicPr preferRelativeResize="0"/>
          <p:nvPr/>
        </p:nvPicPr>
        <p:blipFill rotWithShape="1">
          <a:blip r:embed="rId3">
            <a:alphaModFix/>
          </a:blip>
          <a:srcRect/>
          <a:stretch/>
        </p:blipFill>
        <p:spPr>
          <a:xfrm>
            <a:off x="2087115" y="673049"/>
            <a:ext cx="4969770" cy="44300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255" name="Google Shape;255;p20"/>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256" name="Google Shape;256;p20"/>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pic>
        <p:nvPicPr>
          <p:cNvPr id="257" name="Google Shape;257;p20"/>
          <p:cNvPicPr preferRelativeResize="0"/>
          <p:nvPr/>
        </p:nvPicPr>
        <p:blipFill rotWithShape="1">
          <a:blip r:embed="rId3">
            <a:alphaModFix/>
          </a:blip>
          <a:srcRect/>
          <a:stretch/>
        </p:blipFill>
        <p:spPr>
          <a:xfrm>
            <a:off x="366643" y="849086"/>
            <a:ext cx="4475189" cy="3989196"/>
          </a:xfrm>
          <a:prstGeom prst="rect">
            <a:avLst/>
          </a:prstGeom>
          <a:noFill/>
          <a:ln>
            <a:noFill/>
          </a:ln>
        </p:spPr>
      </p:pic>
      <p:pic>
        <p:nvPicPr>
          <p:cNvPr id="258" name="Google Shape;258;p20"/>
          <p:cNvPicPr preferRelativeResize="0"/>
          <p:nvPr/>
        </p:nvPicPr>
        <p:blipFill rotWithShape="1">
          <a:blip r:embed="rId4">
            <a:alphaModFix/>
          </a:blip>
          <a:srcRect/>
          <a:stretch/>
        </p:blipFill>
        <p:spPr>
          <a:xfrm>
            <a:off x="5033937" y="1368251"/>
            <a:ext cx="3930136" cy="2950866"/>
          </a:xfrm>
          <a:prstGeom prst="rect">
            <a:avLst/>
          </a:prstGeom>
          <a:noFill/>
          <a:ln>
            <a:noFill/>
          </a:ln>
        </p:spPr>
      </p:pic>
      <p:sp>
        <p:nvSpPr>
          <p:cNvPr id="259" name="Google Shape;259;p20"/>
          <p:cNvSpPr/>
          <p:nvPr/>
        </p:nvSpPr>
        <p:spPr>
          <a:xfrm>
            <a:off x="2604237" y="3250642"/>
            <a:ext cx="234422" cy="25623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 name="Google Shape;260;p20"/>
          <p:cNvSpPr/>
          <p:nvPr/>
        </p:nvSpPr>
        <p:spPr>
          <a:xfrm>
            <a:off x="6499648" y="1579266"/>
            <a:ext cx="298062" cy="35001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1"/>
          <p:cNvPicPr preferRelativeResize="0"/>
          <p:nvPr/>
        </p:nvPicPr>
        <p:blipFill rotWithShape="1">
          <a:blip r:embed="rId3">
            <a:alphaModFix/>
          </a:blip>
          <a:srcRect l="930" t="4517" r="39428" b="4180"/>
          <a:stretch/>
        </p:blipFill>
        <p:spPr>
          <a:xfrm>
            <a:off x="2102990" y="858195"/>
            <a:ext cx="4938019" cy="4121478"/>
          </a:xfrm>
          <a:prstGeom prst="rect">
            <a:avLst/>
          </a:prstGeom>
          <a:noFill/>
          <a:ln>
            <a:noFill/>
          </a:ln>
        </p:spPr>
      </p:pic>
      <p:sp>
        <p:nvSpPr>
          <p:cNvPr id="266" name="Google Shape;266;p21"/>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267" name="Google Shape;267;p21"/>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268" name="Google Shape;268;p21"/>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
        <p:nvSpPr>
          <p:cNvPr id="269" name="Google Shape;269;p21"/>
          <p:cNvSpPr/>
          <p:nvPr/>
        </p:nvSpPr>
        <p:spPr>
          <a:xfrm>
            <a:off x="4101084" y="800100"/>
            <a:ext cx="1042416" cy="7040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21"/>
          <p:cNvSpPr txBox="1"/>
          <p:nvPr/>
        </p:nvSpPr>
        <p:spPr>
          <a:xfrm>
            <a:off x="5184647" y="768096"/>
            <a:ext cx="15454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 NeTEx::Block</a:t>
            </a:r>
            <a:endParaRPr/>
          </a:p>
        </p:txBody>
      </p:sp>
      <p:sp>
        <p:nvSpPr>
          <p:cNvPr id="271" name="Google Shape;271;p21"/>
          <p:cNvSpPr/>
          <p:nvPr/>
        </p:nvSpPr>
        <p:spPr>
          <a:xfrm>
            <a:off x="4101084" y="1748028"/>
            <a:ext cx="1042416" cy="704088"/>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21"/>
          <p:cNvSpPr txBox="1"/>
          <p:nvPr/>
        </p:nvSpPr>
        <p:spPr>
          <a:xfrm>
            <a:off x="5500310" y="1283279"/>
            <a:ext cx="382625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100" b="0" i="0" u="none" strike="noStrike" cap="none">
                <a:solidFill>
                  <a:srgbClr val="0070C0"/>
                </a:solidFill>
                <a:latin typeface="Arial"/>
                <a:ea typeface="Arial"/>
                <a:cs typeface="Arial"/>
                <a:sym typeface="Arial"/>
              </a:rPr>
              <a:t>= NeTEx::VehicleJourney </a:t>
            </a:r>
            <a:r>
              <a:rPr lang="nl" sz="800" b="0" i="0" u="none" strike="noStrike" cap="none">
                <a:solidFill>
                  <a:srgbClr val="0070C0"/>
                </a:solidFill>
                <a:latin typeface="Arial"/>
                <a:ea typeface="Arial"/>
                <a:cs typeface="Arial"/>
                <a:sym typeface="Arial"/>
              </a:rPr>
              <a:t>(ServiceJourney, DeadRun)</a:t>
            </a:r>
            <a:endParaRPr/>
          </a:p>
          <a:p>
            <a:pPr marL="0" marR="0" lvl="0" indent="0" algn="l" rtl="0">
              <a:lnSpc>
                <a:spcPct val="100000"/>
              </a:lnSpc>
              <a:spcBef>
                <a:spcPts val="0"/>
              </a:spcBef>
              <a:spcAft>
                <a:spcPts val="0"/>
              </a:spcAft>
              <a:buNone/>
            </a:pPr>
            <a:r>
              <a:rPr lang="nl" sz="1100" b="0" i="0" u="none" strike="noStrike" cap="none">
                <a:solidFill>
                  <a:srgbClr val="0070C0"/>
                </a:solidFill>
                <a:latin typeface="Arial"/>
                <a:ea typeface="Arial"/>
                <a:cs typeface="Arial"/>
                <a:sym typeface="Arial"/>
              </a:rPr>
              <a:t>= NeTEx::JourneyPattern </a:t>
            </a:r>
            <a:r>
              <a:rPr lang="nl" sz="800" b="0" i="0" u="none" strike="noStrike" cap="none">
                <a:solidFill>
                  <a:srgbClr val="0070C0"/>
                </a:solidFill>
                <a:latin typeface="Arial"/>
                <a:ea typeface="Arial"/>
                <a:cs typeface="Arial"/>
                <a:sym typeface="Arial"/>
              </a:rPr>
              <a:t>(ServiceJourneyPattern, DeadRunPattern)</a:t>
            </a:r>
            <a:endParaRPr sz="1100" b="0" i="0" u="none" strike="noStrike" cap="none">
              <a:solidFill>
                <a:srgbClr val="0070C0"/>
              </a:solidFill>
              <a:latin typeface="Arial"/>
              <a:ea typeface="Arial"/>
              <a:cs typeface="Arial"/>
              <a:sym typeface="Arial"/>
            </a:endParaRPr>
          </a:p>
        </p:txBody>
      </p:sp>
      <p:cxnSp>
        <p:nvCxnSpPr>
          <p:cNvPr id="273" name="Google Shape;273;p21"/>
          <p:cNvCxnSpPr>
            <a:stCxn id="271" idx="3"/>
            <a:endCxn id="272" idx="1"/>
          </p:cNvCxnSpPr>
          <p:nvPr/>
        </p:nvCxnSpPr>
        <p:spPr>
          <a:xfrm rot="10800000" flipH="1">
            <a:off x="5143500" y="1498872"/>
            <a:ext cx="356700" cy="601200"/>
          </a:xfrm>
          <a:prstGeom prst="straightConnector1">
            <a:avLst/>
          </a:prstGeom>
          <a:noFill/>
          <a:ln w="9525" cap="flat" cmpd="sng">
            <a:solidFill>
              <a:srgbClr val="0070C0"/>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Practicalities</a:t>
            </a:r>
            <a:endParaRPr sz="2400" b="1" i="0" u="none" strike="noStrike" cap="none">
              <a:solidFill>
                <a:srgbClr val="000000"/>
              </a:solidFill>
              <a:latin typeface="Proxima Nova"/>
              <a:ea typeface="Proxima Nova"/>
              <a:cs typeface="Proxima Nova"/>
              <a:sym typeface="Proxima Nova"/>
            </a:endParaRPr>
          </a:p>
        </p:txBody>
      </p:sp>
      <p:cxnSp>
        <p:nvCxnSpPr>
          <p:cNvPr id="99" name="Google Shape;99;p2"/>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00" name="Google Shape;100;p2"/>
          <p:cNvSpPr txBox="1">
            <a:spLocks noGrp="1"/>
          </p:cNvSpPr>
          <p:nvPr>
            <p:ph type="body" idx="4294967295"/>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300"/>
              </a:spcBef>
              <a:spcAft>
                <a:spcPts val="0"/>
              </a:spcAft>
              <a:buClr>
                <a:srgbClr val="434343"/>
              </a:buClr>
              <a:buSzPts val="1800"/>
              <a:buChar char="•"/>
            </a:pPr>
            <a:r>
              <a:rPr lang="nl">
                <a:solidFill>
                  <a:srgbClr val="434343"/>
                </a:solidFill>
              </a:rPr>
              <a:t>Sound of the audience is muted.</a:t>
            </a:r>
            <a:endParaRPr>
              <a:solidFill>
                <a:srgbClr val="434343"/>
              </a:solidFill>
            </a:endParaRPr>
          </a:p>
          <a:p>
            <a:pPr marL="457200" marR="0" lvl="0" indent="-342900" algn="l" rtl="0">
              <a:lnSpc>
                <a:spcPct val="150000"/>
              </a:lnSpc>
              <a:spcBef>
                <a:spcPts val="1000"/>
              </a:spcBef>
              <a:spcAft>
                <a:spcPts val="0"/>
              </a:spcAft>
              <a:buClr>
                <a:srgbClr val="434343"/>
              </a:buClr>
              <a:buSzPts val="1800"/>
              <a:buChar char="•"/>
            </a:pPr>
            <a:r>
              <a:rPr lang="nl">
                <a:solidFill>
                  <a:srgbClr val="434343"/>
                </a:solidFill>
              </a:rPr>
              <a:t>Questions, remarks or proposals can be shared via the chat function of MS Teams.</a:t>
            </a:r>
            <a:endParaRPr>
              <a:solidFill>
                <a:srgbClr val="434343"/>
              </a:solidFill>
            </a:endParaRPr>
          </a:p>
          <a:p>
            <a:pPr marL="457200" marR="0" lvl="0" indent="-342900" algn="l" rtl="0">
              <a:lnSpc>
                <a:spcPct val="150000"/>
              </a:lnSpc>
              <a:spcBef>
                <a:spcPts val="1000"/>
              </a:spcBef>
              <a:spcAft>
                <a:spcPts val="0"/>
              </a:spcAft>
              <a:buClr>
                <a:srgbClr val="434343"/>
              </a:buClr>
              <a:buSzPts val="1800"/>
              <a:buChar char="•"/>
            </a:pPr>
            <a:r>
              <a:rPr lang="nl">
                <a:solidFill>
                  <a:srgbClr val="434343"/>
                </a:solidFill>
              </a:rPr>
              <a:t>Interaction is highly encouraged!</a:t>
            </a:r>
            <a:endParaRPr>
              <a:solidFill>
                <a:srgbClr val="434343"/>
              </a:solidFill>
            </a:endParaRPr>
          </a:p>
          <a:p>
            <a:pPr marL="457200" marR="0" lvl="0" indent="-342900" algn="l" rtl="0">
              <a:lnSpc>
                <a:spcPct val="150000"/>
              </a:lnSpc>
              <a:spcBef>
                <a:spcPts val="1000"/>
              </a:spcBef>
              <a:spcAft>
                <a:spcPts val="0"/>
              </a:spcAft>
              <a:buClr>
                <a:srgbClr val="434343"/>
              </a:buClr>
              <a:buSzPts val="1800"/>
              <a:buChar char="•"/>
            </a:pPr>
            <a:r>
              <a:rPr lang="nl">
                <a:solidFill>
                  <a:srgbClr val="434343"/>
                </a:solidFill>
              </a:rPr>
              <a:t>Yes/no questions can simply be answered using +1 or -1in the chat.</a:t>
            </a:r>
            <a:endParaRPr>
              <a:solidFill>
                <a:srgbClr val="434343"/>
              </a:solidFill>
            </a:endParaRPr>
          </a:p>
          <a:p>
            <a:pPr marL="914400" marR="0" lvl="0" indent="0" algn="l" rtl="0">
              <a:lnSpc>
                <a:spcPct val="150000"/>
              </a:lnSpc>
              <a:spcBef>
                <a:spcPts val="1000"/>
              </a:spcBef>
              <a:spcAft>
                <a:spcPts val="0"/>
              </a:spcAft>
              <a:buSzPts val="1980"/>
              <a:buNone/>
            </a:pPr>
            <a:endParaRPr>
              <a:solidFill>
                <a:srgbClr val="434343"/>
              </a:solidFill>
              <a:latin typeface="Proxima Nova"/>
              <a:ea typeface="Proxima Nova"/>
              <a:cs typeface="Proxima Nova"/>
              <a:sym typeface="Proxima Nova"/>
            </a:endParaRPr>
          </a:p>
          <a:p>
            <a:pPr marL="457200" marR="0" lvl="0" indent="0" algn="l" rtl="0">
              <a:lnSpc>
                <a:spcPct val="115000"/>
              </a:lnSpc>
              <a:spcBef>
                <a:spcPts val="300"/>
              </a:spcBef>
              <a:spcAft>
                <a:spcPts val="0"/>
              </a:spcAft>
              <a:buSzPts val="1980"/>
              <a:buNone/>
            </a:pPr>
            <a:endParaRPr>
              <a:latin typeface="Proxima Nova"/>
              <a:ea typeface="Proxima Nova"/>
              <a:cs typeface="Proxima Nova"/>
              <a:sym typeface="Proxima Nova"/>
            </a:endParaRPr>
          </a:p>
          <a:p>
            <a:pPr marL="457200" marR="0" lvl="0" indent="0" algn="l" rtl="0">
              <a:lnSpc>
                <a:spcPct val="115000"/>
              </a:lnSpc>
              <a:spcBef>
                <a:spcPts val="300"/>
              </a:spcBef>
              <a:spcAft>
                <a:spcPts val="0"/>
              </a:spcAft>
              <a:buSzPts val="1980"/>
              <a:buNone/>
            </a:pPr>
            <a:r>
              <a:rPr lang="nl">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01" name="Google Shape;101;p2"/>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2"/>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279" name="Google Shape;279;p22"/>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280" name="Google Shape;280;p22"/>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pic>
        <p:nvPicPr>
          <p:cNvPr id="281" name="Google Shape;281;p22"/>
          <p:cNvPicPr preferRelativeResize="0"/>
          <p:nvPr/>
        </p:nvPicPr>
        <p:blipFill rotWithShape="1">
          <a:blip r:embed="rId3">
            <a:alphaModFix/>
          </a:blip>
          <a:srcRect/>
          <a:stretch/>
        </p:blipFill>
        <p:spPr>
          <a:xfrm>
            <a:off x="1701962" y="638062"/>
            <a:ext cx="5740076" cy="43949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23"/>
          <p:cNvPicPr preferRelativeResize="0"/>
          <p:nvPr/>
        </p:nvPicPr>
        <p:blipFill rotWithShape="1">
          <a:blip r:embed="rId3">
            <a:alphaModFix/>
          </a:blip>
          <a:srcRect l="930" t="4517" r="39428" b="4180"/>
          <a:stretch/>
        </p:blipFill>
        <p:spPr>
          <a:xfrm>
            <a:off x="2102990" y="858195"/>
            <a:ext cx="4938019" cy="4121478"/>
          </a:xfrm>
          <a:prstGeom prst="rect">
            <a:avLst/>
          </a:prstGeom>
          <a:noFill/>
          <a:ln>
            <a:noFill/>
          </a:ln>
        </p:spPr>
      </p:pic>
      <p:sp>
        <p:nvSpPr>
          <p:cNvPr id="287" name="Google Shape;287;p23"/>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288" name="Google Shape;288;p23"/>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289" name="Google Shape;289;p23"/>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
        <p:nvSpPr>
          <p:cNvPr id="290" name="Google Shape;290;p23"/>
          <p:cNvSpPr/>
          <p:nvPr/>
        </p:nvSpPr>
        <p:spPr>
          <a:xfrm>
            <a:off x="4101084" y="800100"/>
            <a:ext cx="1042416" cy="7040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91" name="Google Shape;291;p23"/>
          <p:cNvSpPr txBox="1"/>
          <p:nvPr/>
        </p:nvSpPr>
        <p:spPr>
          <a:xfrm>
            <a:off x="5184647" y="768096"/>
            <a:ext cx="15454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 NeTEx::Block</a:t>
            </a:r>
            <a:endParaRPr/>
          </a:p>
        </p:txBody>
      </p:sp>
      <p:sp>
        <p:nvSpPr>
          <p:cNvPr id="292" name="Google Shape;292;p23"/>
          <p:cNvSpPr/>
          <p:nvPr/>
        </p:nvSpPr>
        <p:spPr>
          <a:xfrm>
            <a:off x="2313814" y="800100"/>
            <a:ext cx="1042416" cy="1581912"/>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 name="Google Shape;293;p23"/>
          <p:cNvSpPr txBox="1"/>
          <p:nvPr/>
        </p:nvSpPr>
        <p:spPr>
          <a:xfrm>
            <a:off x="-184910" y="814262"/>
            <a:ext cx="2457577"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NeTEx::ServiceCalendar =</a:t>
            </a:r>
            <a:br>
              <a:rPr lang="nl" sz="1200" b="0" i="0" u="none" strike="noStrike" cap="none">
                <a:solidFill>
                  <a:srgbClr val="0070C0"/>
                </a:solidFill>
                <a:latin typeface="Arial"/>
                <a:ea typeface="Arial"/>
                <a:cs typeface="Arial"/>
                <a:sym typeface="Arial"/>
              </a:rPr>
            </a:br>
            <a:r>
              <a:rPr lang="nl" sz="1200" b="0" i="0" u="none" strike="noStrike" cap="none">
                <a:solidFill>
                  <a:srgbClr val="0070C0"/>
                </a:solidFill>
                <a:latin typeface="Arial"/>
                <a:ea typeface="Arial"/>
                <a:cs typeface="Arial"/>
                <a:sym typeface="Arial"/>
              </a:rPr>
              <a:t>NeTEx::DayTypeAssignment =</a:t>
            </a:r>
            <a:endParaRPr/>
          </a:p>
        </p:txBody>
      </p:sp>
      <p:sp>
        <p:nvSpPr>
          <p:cNvPr id="294" name="Google Shape;294;p23"/>
          <p:cNvSpPr/>
          <p:nvPr/>
        </p:nvSpPr>
        <p:spPr>
          <a:xfrm>
            <a:off x="4101084" y="1748028"/>
            <a:ext cx="1042416" cy="7040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5" name="Google Shape;295;p23"/>
          <p:cNvSpPr txBox="1"/>
          <p:nvPr/>
        </p:nvSpPr>
        <p:spPr>
          <a:xfrm>
            <a:off x="5500310" y="1283279"/>
            <a:ext cx="382625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100" b="0" i="0" u="none" strike="noStrike" cap="none">
                <a:solidFill>
                  <a:schemeClr val="dk1"/>
                </a:solidFill>
                <a:latin typeface="Arial"/>
                <a:ea typeface="Arial"/>
                <a:cs typeface="Arial"/>
                <a:sym typeface="Arial"/>
              </a:rPr>
              <a:t>= NeTEx::VehicleJourney </a:t>
            </a:r>
            <a:r>
              <a:rPr lang="nl" sz="800" b="0" i="0" u="none" strike="noStrike" cap="none">
                <a:solidFill>
                  <a:schemeClr val="dk1"/>
                </a:solidFill>
                <a:latin typeface="Arial"/>
                <a:ea typeface="Arial"/>
                <a:cs typeface="Arial"/>
                <a:sym typeface="Arial"/>
              </a:rPr>
              <a:t>(ServiceJourney, DeadRun)</a:t>
            </a:r>
            <a:endParaRPr/>
          </a:p>
          <a:p>
            <a:pPr marL="0" marR="0" lvl="0" indent="0" algn="l" rtl="0">
              <a:lnSpc>
                <a:spcPct val="100000"/>
              </a:lnSpc>
              <a:spcBef>
                <a:spcPts val="0"/>
              </a:spcBef>
              <a:spcAft>
                <a:spcPts val="0"/>
              </a:spcAft>
              <a:buNone/>
            </a:pPr>
            <a:r>
              <a:rPr lang="nl" sz="1100" b="0" i="0" u="none" strike="noStrike" cap="none">
                <a:solidFill>
                  <a:schemeClr val="dk1"/>
                </a:solidFill>
                <a:latin typeface="Arial"/>
                <a:ea typeface="Arial"/>
                <a:cs typeface="Arial"/>
                <a:sym typeface="Arial"/>
              </a:rPr>
              <a:t>= NeTEx::JourneyPattern </a:t>
            </a:r>
            <a:r>
              <a:rPr lang="nl" sz="800" b="0" i="0" u="none" strike="noStrike" cap="none">
                <a:solidFill>
                  <a:schemeClr val="dk1"/>
                </a:solidFill>
                <a:latin typeface="Arial"/>
                <a:ea typeface="Arial"/>
                <a:cs typeface="Arial"/>
                <a:sym typeface="Arial"/>
              </a:rPr>
              <a:t>(ServiceJourneyPattern, DeadRunPattern)</a:t>
            </a:r>
            <a:endParaRPr sz="1100" b="0" i="0" u="none" strike="noStrike" cap="none">
              <a:solidFill>
                <a:schemeClr val="dk1"/>
              </a:solidFill>
              <a:latin typeface="Arial"/>
              <a:ea typeface="Arial"/>
              <a:cs typeface="Arial"/>
              <a:sym typeface="Arial"/>
            </a:endParaRPr>
          </a:p>
        </p:txBody>
      </p:sp>
      <p:cxnSp>
        <p:nvCxnSpPr>
          <p:cNvPr id="296" name="Google Shape;296;p23"/>
          <p:cNvCxnSpPr>
            <a:stCxn id="294" idx="3"/>
            <a:endCxn id="295" idx="1"/>
          </p:cNvCxnSpPr>
          <p:nvPr/>
        </p:nvCxnSpPr>
        <p:spPr>
          <a:xfrm rot="10800000" flipH="1">
            <a:off x="5143500" y="1498872"/>
            <a:ext cx="356700" cy="601200"/>
          </a:xfrm>
          <a:prstGeom prst="straightConnector1">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302" name="Google Shape;302;p24"/>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303" name="Google Shape;303;p24"/>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pic>
        <p:nvPicPr>
          <p:cNvPr id="304" name="Google Shape;304;p24"/>
          <p:cNvPicPr preferRelativeResize="0"/>
          <p:nvPr/>
        </p:nvPicPr>
        <p:blipFill rotWithShape="1">
          <a:blip r:embed="rId3">
            <a:alphaModFix/>
          </a:blip>
          <a:srcRect/>
          <a:stretch/>
        </p:blipFill>
        <p:spPr>
          <a:xfrm>
            <a:off x="2266072" y="648414"/>
            <a:ext cx="4611856" cy="4454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25"/>
          <p:cNvPicPr preferRelativeResize="0"/>
          <p:nvPr/>
        </p:nvPicPr>
        <p:blipFill rotWithShape="1">
          <a:blip r:embed="rId3">
            <a:alphaModFix/>
          </a:blip>
          <a:srcRect l="930" t="4517" r="39428" b="4180"/>
          <a:stretch/>
        </p:blipFill>
        <p:spPr>
          <a:xfrm>
            <a:off x="2102990" y="858195"/>
            <a:ext cx="4938019" cy="4121478"/>
          </a:xfrm>
          <a:prstGeom prst="rect">
            <a:avLst/>
          </a:prstGeom>
          <a:noFill/>
          <a:ln>
            <a:noFill/>
          </a:ln>
        </p:spPr>
      </p:pic>
      <p:sp>
        <p:nvSpPr>
          <p:cNvPr id="310" name="Google Shape;310;p25"/>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311" name="Google Shape;311;p25"/>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312" name="Google Shape;312;p25"/>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
        <p:nvSpPr>
          <p:cNvPr id="313" name="Google Shape;313;p25"/>
          <p:cNvSpPr/>
          <p:nvPr/>
        </p:nvSpPr>
        <p:spPr>
          <a:xfrm>
            <a:off x="4101084" y="800100"/>
            <a:ext cx="1042416" cy="7040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4" name="Google Shape;314;p25"/>
          <p:cNvSpPr txBox="1"/>
          <p:nvPr/>
        </p:nvSpPr>
        <p:spPr>
          <a:xfrm>
            <a:off x="5184647" y="768096"/>
            <a:ext cx="15454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 NeTEx::Block</a:t>
            </a:r>
            <a:endParaRPr/>
          </a:p>
        </p:txBody>
      </p:sp>
      <p:sp>
        <p:nvSpPr>
          <p:cNvPr id="315" name="Google Shape;315;p25"/>
          <p:cNvSpPr/>
          <p:nvPr/>
        </p:nvSpPr>
        <p:spPr>
          <a:xfrm>
            <a:off x="2313814" y="800100"/>
            <a:ext cx="1042416" cy="1581912"/>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6" name="Google Shape;316;p25"/>
          <p:cNvSpPr txBox="1"/>
          <p:nvPr/>
        </p:nvSpPr>
        <p:spPr>
          <a:xfrm>
            <a:off x="-184910" y="814262"/>
            <a:ext cx="2457577"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NeTEx::ServiceCalendar =</a:t>
            </a:r>
            <a:br>
              <a:rPr lang="nl" sz="1200" b="0" i="0" u="none" strike="noStrike" cap="none">
                <a:solidFill>
                  <a:schemeClr val="dk1"/>
                </a:solidFill>
                <a:latin typeface="Arial"/>
                <a:ea typeface="Arial"/>
                <a:cs typeface="Arial"/>
                <a:sym typeface="Arial"/>
              </a:rPr>
            </a:br>
            <a:r>
              <a:rPr lang="nl" sz="1200" b="0" i="0" u="none" strike="noStrike" cap="none">
                <a:solidFill>
                  <a:schemeClr val="dk1"/>
                </a:solidFill>
                <a:latin typeface="Arial"/>
                <a:ea typeface="Arial"/>
                <a:cs typeface="Arial"/>
                <a:sym typeface="Arial"/>
              </a:rPr>
              <a:t>NeTEx::DayTypeAssignment =</a:t>
            </a:r>
            <a:endParaRPr/>
          </a:p>
        </p:txBody>
      </p:sp>
      <p:sp>
        <p:nvSpPr>
          <p:cNvPr id="317" name="Google Shape;317;p25"/>
          <p:cNvSpPr/>
          <p:nvPr/>
        </p:nvSpPr>
        <p:spPr>
          <a:xfrm>
            <a:off x="4101084" y="1748028"/>
            <a:ext cx="1042416" cy="7040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8" name="Google Shape;318;p25"/>
          <p:cNvSpPr txBox="1"/>
          <p:nvPr/>
        </p:nvSpPr>
        <p:spPr>
          <a:xfrm>
            <a:off x="5500310" y="1283279"/>
            <a:ext cx="382625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100" b="0" i="0" u="none" strike="noStrike" cap="none">
                <a:solidFill>
                  <a:schemeClr val="dk1"/>
                </a:solidFill>
                <a:latin typeface="Arial"/>
                <a:ea typeface="Arial"/>
                <a:cs typeface="Arial"/>
                <a:sym typeface="Arial"/>
              </a:rPr>
              <a:t>= NeTEx::VehicleJourney </a:t>
            </a:r>
            <a:r>
              <a:rPr lang="nl" sz="800" b="0" i="0" u="none" strike="noStrike" cap="none">
                <a:solidFill>
                  <a:schemeClr val="dk1"/>
                </a:solidFill>
                <a:latin typeface="Arial"/>
                <a:ea typeface="Arial"/>
                <a:cs typeface="Arial"/>
                <a:sym typeface="Arial"/>
              </a:rPr>
              <a:t>(ServiceJourney, DeadRun)</a:t>
            </a:r>
            <a:endParaRPr/>
          </a:p>
          <a:p>
            <a:pPr marL="0" marR="0" lvl="0" indent="0" algn="l" rtl="0">
              <a:lnSpc>
                <a:spcPct val="100000"/>
              </a:lnSpc>
              <a:spcBef>
                <a:spcPts val="0"/>
              </a:spcBef>
              <a:spcAft>
                <a:spcPts val="0"/>
              </a:spcAft>
              <a:buNone/>
            </a:pPr>
            <a:r>
              <a:rPr lang="nl" sz="1100" b="0" i="0" u="none" strike="noStrike" cap="none">
                <a:solidFill>
                  <a:schemeClr val="dk1"/>
                </a:solidFill>
                <a:latin typeface="Arial"/>
                <a:ea typeface="Arial"/>
                <a:cs typeface="Arial"/>
                <a:sym typeface="Arial"/>
              </a:rPr>
              <a:t>= NeTEx::JourneyPattern </a:t>
            </a:r>
            <a:r>
              <a:rPr lang="nl" sz="800" b="0" i="0" u="none" strike="noStrike" cap="none">
                <a:solidFill>
                  <a:schemeClr val="dk1"/>
                </a:solidFill>
                <a:latin typeface="Arial"/>
                <a:ea typeface="Arial"/>
                <a:cs typeface="Arial"/>
                <a:sym typeface="Arial"/>
              </a:rPr>
              <a:t>(ServiceJourneyPattern, DeadRunPattern)</a:t>
            </a:r>
            <a:endParaRPr sz="1100" b="0" i="0" u="none" strike="noStrike" cap="none">
              <a:solidFill>
                <a:schemeClr val="dk1"/>
              </a:solidFill>
              <a:latin typeface="Arial"/>
              <a:ea typeface="Arial"/>
              <a:cs typeface="Arial"/>
              <a:sym typeface="Arial"/>
            </a:endParaRPr>
          </a:p>
        </p:txBody>
      </p:sp>
      <p:cxnSp>
        <p:nvCxnSpPr>
          <p:cNvPr id="319" name="Google Shape;319;p25"/>
          <p:cNvCxnSpPr>
            <a:stCxn id="317" idx="3"/>
            <a:endCxn id="318" idx="1"/>
          </p:cNvCxnSpPr>
          <p:nvPr/>
        </p:nvCxnSpPr>
        <p:spPr>
          <a:xfrm rot="10800000" flipH="1">
            <a:off x="5143500" y="1498872"/>
            <a:ext cx="356700" cy="601200"/>
          </a:xfrm>
          <a:prstGeom prst="straightConnector1">
            <a:avLst/>
          </a:prstGeom>
          <a:noFill/>
          <a:ln w="9525" cap="flat" cmpd="sng">
            <a:solidFill>
              <a:schemeClr val="dk1"/>
            </a:solidFill>
            <a:prstDash val="solid"/>
            <a:round/>
            <a:headEnd type="none" w="sm" len="sm"/>
            <a:tailEnd type="triangle" w="med" len="med"/>
          </a:ln>
        </p:spPr>
      </p:cxnSp>
      <p:sp>
        <p:nvSpPr>
          <p:cNvPr id="320" name="Google Shape;320;p25"/>
          <p:cNvSpPr/>
          <p:nvPr/>
        </p:nvSpPr>
        <p:spPr>
          <a:xfrm>
            <a:off x="2313814" y="2850923"/>
            <a:ext cx="1042416" cy="987699"/>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1" name="Google Shape;321;p25"/>
          <p:cNvSpPr txBox="1"/>
          <p:nvPr/>
        </p:nvSpPr>
        <p:spPr>
          <a:xfrm>
            <a:off x="-184911" y="3206272"/>
            <a:ext cx="245757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NeTEx::Line =</a:t>
            </a:r>
            <a:endParaRPr/>
          </a:p>
        </p:txBody>
      </p:sp>
      <p:sp>
        <p:nvSpPr>
          <p:cNvPr id="322" name="Google Shape;322;p25"/>
          <p:cNvSpPr/>
          <p:nvPr/>
        </p:nvSpPr>
        <p:spPr>
          <a:xfrm>
            <a:off x="2158300" y="4343400"/>
            <a:ext cx="1316419" cy="591308"/>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25"/>
          <p:cNvSpPr txBox="1"/>
          <p:nvPr/>
        </p:nvSpPr>
        <p:spPr>
          <a:xfrm>
            <a:off x="-312664" y="4500554"/>
            <a:ext cx="245757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NeTEx::Route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6"/>
          <p:cNvPicPr preferRelativeResize="0"/>
          <p:nvPr/>
        </p:nvPicPr>
        <p:blipFill rotWithShape="1">
          <a:blip r:embed="rId3">
            <a:alphaModFix/>
          </a:blip>
          <a:srcRect l="930" t="4517" r="39428" b="4180"/>
          <a:stretch/>
        </p:blipFill>
        <p:spPr>
          <a:xfrm>
            <a:off x="2102990" y="858195"/>
            <a:ext cx="4938019" cy="4121478"/>
          </a:xfrm>
          <a:prstGeom prst="rect">
            <a:avLst/>
          </a:prstGeom>
          <a:noFill/>
          <a:ln>
            <a:noFill/>
          </a:ln>
        </p:spPr>
      </p:pic>
      <p:sp>
        <p:nvSpPr>
          <p:cNvPr id="329" name="Google Shape;329;p26"/>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330" name="Google Shape;330;p26"/>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331" name="Google Shape;331;p26"/>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
        <p:nvSpPr>
          <p:cNvPr id="332" name="Google Shape;332;p26"/>
          <p:cNvSpPr/>
          <p:nvPr/>
        </p:nvSpPr>
        <p:spPr>
          <a:xfrm>
            <a:off x="4101084" y="800100"/>
            <a:ext cx="1042416" cy="7040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3" name="Google Shape;333;p26"/>
          <p:cNvSpPr txBox="1"/>
          <p:nvPr/>
        </p:nvSpPr>
        <p:spPr>
          <a:xfrm>
            <a:off x="5184647" y="768096"/>
            <a:ext cx="15454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 NeTEx::Block</a:t>
            </a:r>
            <a:endParaRPr/>
          </a:p>
        </p:txBody>
      </p:sp>
      <p:sp>
        <p:nvSpPr>
          <p:cNvPr id="334" name="Google Shape;334;p26"/>
          <p:cNvSpPr/>
          <p:nvPr/>
        </p:nvSpPr>
        <p:spPr>
          <a:xfrm>
            <a:off x="2313814" y="800100"/>
            <a:ext cx="1042416" cy="1581912"/>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5" name="Google Shape;335;p26"/>
          <p:cNvSpPr txBox="1"/>
          <p:nvPr/>
        </p:nvSpPr>
        <p:spPr>
          <a:xfrm>
            <a:off x="-184910" y="814262"/>
            <a:ext cx="2457577"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NeTEx::ServiceCalendar =</a:t>
            </a:r>
            <a:br>
              <a:rPr lang="nl" sz="1200" b="0" i="0" u="none" strike="noStrike" cap="none">
                <a:solidFill>
                  <a:schemeClr val="dk1"/>
                </a:solidFill>
                <a:latin typeface="Arial"/>
                <a:ea typeface="Arial"/>
                <a:cs typeface="Arial"/>
                <a:sym typeface="Arial"/>
              </a:rPr>
            </a:br>
            <a:r>
              <a:rPr lang="nl" sz="1200" b="0" i="0" u="none" strike="noStrike" cap="none">
                <a:solidFill>
                  <a:schemeClr val="dk1"/>
                </a:solidFill>
                <a:latin typeface="Arial"/>
                <a:ea typeface="Arial"/>
                <a:cs typeface="Arial"/>
                <a:sym typeface="Arial"/>
              </a:rPr>
              <a:t>NeTEx::DayTypeAssignment =</a:t>
            </a:r>
            <a:endParaRPr/>
          </a:p>
        </p:txBody>
      </p:sp>
      <p:sp>
        <p:nvSpPr>
          <p:cNvPr id="336" name="Google Shape;336;p26"/>
          <p:cNvSpPr/>
          <p:nvPr/>
        </p:nvSpPr>
        <p:spPr>
          <a:xfrm>
            <a:off x="4101084" y="1748028"/>
            <a:ext cx="1042416" cy="7040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7" name="Google Shape;337;p26"/>
          <p:cNvSpPr txBox="1"/>
          <p:nvPr/>
        </p:nvSpPr>
        <p:spPr>
          <a:xfrm>
            <a:off x="5500310" y="1283279"/>
            <a:ext cx="382625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100" b="0" i="0" u="none" strike="noStrike" cap="none">
                <a:solidFill>
                  <a:schemeClr val="dk1"/>
                </a:solidFill>
                <a:latin typeface="Arial"/>
                <a:ea typeface="Arial"/>
                <a:cs typeface="Arial"/>
                <a:sym typeface="Arial"/>
              </a:rPr>
              <a:t>= NeTEx::VehicleJourney </a:t>
            </a:r>
            <a:r>
              <a:rPr lang="nl" sz="800" b="0" i="0" u="none" strike="noStrike" cap="none">
                <a:solidFill>
                  <a:schemeClr val="dk1"/>
                </a:solidFill>
                <a:latin typeface="Arial"/>
                <a:ea typeface="Arial"/>
                <a:cs typeface="Arial"/>
                <a:sym typeface="Arial"/>
              </a:rPr>
              <a:t>(ServiceJourney, DeadRun)</a:t>
            </a:r>
            <a:endParaRPr/>
          </a:p>
          <a:p>
            <a:pPr marL="0" marR="0" lvl="0" indent="0" algn="l" rtl="0">
              <a:lnSpc>
                <a:spcPct val="100000"/>
              </a:lnSpc>
              <a:spcBef>
                <a:spcPts val="0"/>
              </a:spcBef>
              <a:spcAft>
                <a:spcPts val="0"/>
              </a:spcAft>
              <a:buNone/>
            </a:pPr>
            <a:r>
              <a:rPr lang="nl" sz="1100" b="0" i="0" u="none" strike="noStrike" cap="none">
                <a:solidFill>
                  <a:schemeClr val="dk1"/>
                </a:solidFill>
                <a:latin typeface="Arial"/>
                <a:ea typeface="Arial"/>
                <a:cs typeface="Arial"/>
                <a:sym typeface="Arial"/>
              </a:rPr>
              <a:t>= NeTEx::JourneyPattern </a:t>
            </a:r>
            <a:r>
              <a:rPr lang="nl" sz="800" b="0" i="0" u="none" strike="noStrike" cap="none">
                <a:solidFill>
                  <a:schemeClr val="dk1"/>
                </a:solidFill>
                <a:latin typeface="Arial"/>
                <a:ea typeface="Arial"/>
                <a:cs typeface="Arial"/>
                <a:sym typeface="Arial"/>
              </a:rPr>
              <a:t>(ServiceJourneyPattern, DeadRunPattern)</a:t>
            </a:r>
            <a:endParaRPr sz="1100" b="0" i="0" u="none" strike="noStrike" cap="none">
              <a:solidFill>
                <a:schemeClr val="dk1"/>
              </a:solidFill>
              <a:latin typeface="Arial"/>
              <a:ea typeface="Arial"/>
              <a:cs typeface="Arial"/>
              <a:sym typeface="Arial"/>
            </a:endParaRPr>
          </a:p>
        </p:txBody>
      </p:sp>
      <p:cxnSp>
        <p:nvCxnSpPr>
          <p:cNvPr id="338" name="Google Shape;338;p26"/>
          <p:cNvCxnSpPr>
            <a:stCxn id="336" idx="3"/>
            <a:endCxn id="337" idx="1"/>
          </p:cNvCxnSpPr>
          <p:nvPr/>
        </p:nvCxnSpPr>
        <p:spPr>
          <a:xfrm rot="10800000" flipH="1">
            <a:off x="5143500" y="1498872"/>
            <a:ext cx="356700" cy="601200"/>
          </a:xfrm>
          <a:prstGeom prst="straightConnector1">
            <a:avLst/>
          </a:prstGeom>
          <a:noFill/>
          <a:ln w="9525" cap="flat" cmpd="sng">
            <a:solidFill>
              <a:schemeClr val="dk1"/>
            </a:solidFill>
            <a:prstDash val="solid"/>
            <a:round/>
            <a:headEnd type="none" w="sm" len="sm"/>
            <a:tailEnd type="triangle" w="med" len="med"/>
          </a:ln>
        </p:spPr>
      </p:cxnSp>
      <p:sp>
        <p:nvSpPr>
          <p:cNvPr id="339" name="Google Shape;339;p26"/>
          <p:cNvSpPr/>
          <p:nvPr/>
        </p:nvSpPr>
        <p:spPr>
          <a:xfrm>
            <a:off x="2313814" y="2850923"/>
            <a:ext cx="1042416" cy="987699"/>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26"/>
          <p:cNvSpPr txBox="1"/>
          <p:nvPr/>
        </p:nvSpPr>
        <p:spPr>
          <a:xfrm>
            <a:off x="-184911" y="3206272"/>
            <a:ext cx="245757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NeTEx::Line =</a:t>
            </a:r>
            <a:endParaRPr/>
          </a:p>
        </p:txBody>
      </p:sp>
      <p:sp>
        <p:nvSpPr>
          <p:cNvPr id="341" name="Google Shape;341;p26"/>
          <p:cNvSpPr/>
          <p:nvPr/>
        </p:nvSpPr>
        <p:spPr>
          <a:xfrm>
            <a:off x="2158300" y="4343400"/>
            <a:ext cx="1316419" cy="59130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26"/>
          <p:cNvSpPr txBox="1"/>
          <p:nvPr/>
        </p:nvSpPr>
        <p:spPr>
          <a:xfrm>
            <a:off x="-312664" y="4500554"/>
            <a:ext cx="245757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NeTEx::Route =</a:t>
            </a:r>
            <a:endParaRPr/>
          </a:p>
        </p:txBody>
      </p:sp>
      <p:sp>
        <p:nvSpPr>
          <p:cNvPr id="343" name="Google Shape;343;p26"/>
          <p:cNvSpPr/>
          <p:nvPr/>
        </p:nvSpPr>
        <p:spPr>
          <a:xfrm>
            <a:off x="4116706" y="2918934"/>
            <a:ext cx="1109090" cy="1242853"/>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4" name="Google Shape;344;p26"/>
          <p:cNvSpPr txBox="1"/>
          <p:nvPr/>
        </p:nvSpPr>
        <p:spPr>
          <a:xfrm>
            <a:off x="5343908" y="3700122"/>
            <a:ext cx="374522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 NeTEx::Point </a:t>
            </a:r>
            <a:r>
              <a:rPr lang="nl" sz="1000" b="0" i="0" u="none" strike="noStrike" cap="none">
                <a:solidFill>
                  <a:srgbClr val="0070C0"/>
                </a:solidFill>
                <a:latin typeface="Arial"/>
                <a:ea typeface="Arial"/>
                <a:cs typeface="Arial"/>
                <a:sym typeface="Arial"/>
              </a:rPr>
              <a:t>(ScheduledStopPoint, ParkingPoint, etc.)</a:t>
            </a:r>
            <a:br>
              <a:rPr lang="nl" sz="1000" b="0" i="0" u="none" strike="noStrike" cap="none">
                <a:solidFill>
                  <a:srgbClr val="0070C0"/>
                </a:solidFill>
                <a:latin typeface="Arial"/>
                <a:ea typeface="Arial"/>
                <a:cs typeface="Arial"/>
                <a:sym typeface="Arial"/>
              </a:rPr>
            </a:br>
            <a:r>
              <a:rPr lang="nl" sz="1200" b="0" i="0" u="none" strike="noStrike" cap="none">
                <a:solidFill>
                  <a:srgbClr val="0070C0"/>
                </a:solidFill>
                <a:latin typeface="Arial"/>
                <a:ea typeface="Arial"/>
                <a:cs typeface="Arial"/>
                <a:sym typeface="Arial"/>
              </a:rPr>
              <a:t>= NeTEx::StopPlace</a:t>
            </a:r>
            <a:endParaRPr/>
          </a:p>
        </p:txBody>
      </p:sp>
      <p:sp>
        <p:nvSpPr>
          <p:cNvPr id="345" name="Google Shape;345;p26"/>
          <p:cNvSpPr/>
          <p:nvPr/>
        </p:nvSpPr>
        <p:spPr>
          <a:xfrm>
            <a:off x="4116706" y="4375404"/>
            <a:ext cx="1109090" cy="531327"/>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 name="Google Shape;346;p26"/>
          <p:cNvSpPr txBox="1"/>
          <p:nvPr/>
        </p:nvSpPr>
        <p:spPr>
          <a:xfrm>
            <a:off x="4946144" y="4894406"/>
            <a:ext cx="37452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 NeTEx::StopPlaceEntrance</a:t>
            </a:r>
            <a:endParaRPr/>
          </a:p>
        </p:txBody>
      </p:sp>
      <p:sp>
        <p:nvSpPr>
          <p:cNvPr id="347" name="Google Shape;347;p26"/>
          <p:cNvSpPr/>
          <p:nvPr/>
        </p:nvSpPr>
        <p:spPr>
          <a:xfrm>
            <a:off x="5984748" y="4375404"/>
            <a:ext cx="950976" cy="531327"/>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27"/>
          <p:cNvPicPr preferRelativeResize="0"/>
          <p:nvPr/>
        </p:nvPicPr>
        <p:blipFill rotWithShape="1">
          <a:blip r:embed="rId3">
            <a:alphaModFix/>
          </a:blip>
          <a:srcRect l="930" t="4517" r="39428" b="4180"/>
          <a:stretch/>
        </p:blipFill>
        <p:spPr>
          <a:xfrm>
            <a:off x="2102990" y="858195"/>
            <a:ext cx="4938019" cy="4121478"/>
          </a:xfrm>
          <a:prstGeom prst="rect">
            <a:avLst/>
          </a:prstGeom>
          <a:noFill/>
          <a:ln>
            <a:noFill/>
          </a:ln>
        </p:spPr>
      </p:pic>
      <p:sp>
        <p:nvSpPr>
          <p:cNvPr id="353" name="Google Shape;353;p27"/>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354" name="Google Shape;354;p27"/>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355" name="Google Shape;355;p27"/>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
        <p:nvSpPr>
          <p:cNvPr id="356" name="Google Shape;356;p27"/>
          <p:cNvSpPr/>
          <p:nvPr/>
        </p:nvSpPr>
        <p:spPr>
          <a:xfrm>
            <a:off x="4101084" y="800100"/>
            <a:ext cx="1042416" cy="7040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27"/>
          <p:cNvSpPr txBox="1"/>
          <p:nvPr/>
        </p:nvSpPr>
        <p:spPr>
          <a:xfrm>
            <a:off x="5184647" y="768096"/>
            <a:ext cx="15454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 NeTEx::Block</a:t>
            </a:r>
            <a:endParaRPr/>
          </a:p>
        </p:txBody>
      </p:sp>
      <p:sp>
        <p:nvSpPr>
          <p:cNvPr id="358" name="Google Shape;358;p27"/>
          <p:cNvSpPr/>
          <p:nvPr/>
        </p:nvSpPr>
        <p:spPr>
          <a:xfrm>
            <a:off x="2313814" y="800100"/>
            <a:ext cx="1042416" cy="1581912"/>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7"/>
          <p:cNvSpPr txBox="1"/>
          <p:nvPr/>
        </p:nvSpPr>
        <p:spPr>
          <a:xfrm>
            <a:off x="-184910" y="814262"/>
            <a:ext cx="2457577"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NeTEx::ServiceCalendar =</a:t>
            </a:r>
            <a:br>
              <a:rPr lang="nl" sz="1200" b="0" i="0" u="none" strike="noStrike" cap="none">
                <a:solidFill>
                  <a:schemeClr val="dk1"/>
                </a:solidFill>
                <a:latin typeface="Arial"/>
                <a:ea typeface="Arial"/>
                <a:cs typeface="Arial"/>
                <a:sym typeface="Arial"/>
              </a:rPr>
            </a:br>
            <a:r>
              <a:rPr lang="nl" sz="1200" b="0" i="0" u="none" strike="noStrike" cap="none">
                <a:solidFill>
                  <a:schemeClr val="dk1"/>
                </a:solidFill>
                <a:latin typeface="Arial"/>
                <a:ea typeface="Arial"/>
                <a:cs typeface="Arial"/>
                <a:sym typeface="Arial"/>
              </a:rPr>
              <a:t>NeTEx::DayTypeAssignment =</a:t>
            </a:r>
            <a:endParaRPr/>
          </a:p>
        </p:txBody>
      </p:sp>
      <p:sp>
        <p:nvSpPr>
          <p:cNvPr id="360" name="Google Shape;360;p27"/>
          <p:cNvSpPr/>
          <p:nvPr/>
        </p:nvSpPr>
        <p:spPr>
          <a:xfrm>
            <a:off x="4101084" y="1748028"/>
            <a:ext cx="1042416" cy="7040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27"/>
          <p:cNvSpPr txBox="1"/>
          <p:nvPr/>
        </p:nvSpPr>
        <p:spPr>
          <a:xfrm>
            <a:off x="5500310" y="1283279"/>
            <a:ext cx="382625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100" b="0" i="0" u="none" strike="noStrike" cap="none">
                <a:solidFill>
                  <a:schemeClr val="dk1"/>
                </a:solidFill>
                <a:latin typeface="Arial"/>
                <a:ea typeface="Arial"/>
                <a:cs typeface="Arial"/>
                <a:sym typeface="Arial"/>
              </a:rPr>
              <a:t>= NeTEx::VehicleJourney </a:t>
            </a:r>
            <a:r>
              <a:rPr lang="nl" sz="800" b="0" i="0" u="none" strike="noStrike" cap="none">
                <a:solidFill>
                  <a:schemeClr val="dk1"/>
                </a:solidFill>
                <a:latin typeface="Arial"/>
                <a:ea typeface="Arial"/>
                <a:cs typeface="Arial"/>
                <a:sym typeface="Arial"/>
              </a:rPr>
              <a:t>(ServiceJourney, DeadRun)</a:t>
            </a:r>
            <a:endParaRPr/>
          </a:p>
          <a:p>
            <a:pPr marL="0" marR="0" lvl="0" indent="0" algn="l" rtl="0">
              <a:lnSpc>
                <a:spcPct val="100000"/>
              </a:lnSpc>
              <a:spcBef>
                <a:spcPts val="0"/>
              </a:spcBef>
              <a:spcAft>
                <a:spcPts val="0"/>
              </a:spcAft>
              <a:buNone/>
            </a:pPr>
            <a:r>
              <a:rPr lang="nl" sz="1100" b="0" i="0" u="none" strike="noStrike" cap="none">
                <a:solidFill>
                  <a:schemeClr val="dk1"/>
                </a:solidFill>
                <a:latin typeface="Arial"/>
                <a:ea typeface="Arial"/>
                <a:cs typeface="Arial"/>
                <a:sym typeface="Arial"/>
              </a:rPr>
              <a:t>= NeTEx::JourneyPattern </a:t>
            </a:r>
            <a:r>
              <a:rPr lang="nl" sz="800" b="0" i="0" u="none" strike="noStrike" cap="none">
                <a:solidFill>
                  <a:schemeClr val="dk1"/>
                </a:solidFill>
                <a:latin typeface="Arial"/>
                <a:ea typeface="Arial"/>
                <a:cs typeface="Arial"/>
                <a:sym typeface="Arial"/>
              </a:rPr>
              <a:t>(ServiceJourneyPattern, DeadRunPattern)</a:t>
            </a:r>
            <a:endParaRPr sz="1100" b="0" i="0" u="none" strike="noStrike" cap="none">
              <a:solidFill>
                <a:schemeClr val="dk1"/>
              </a:solidFill>
              <a:latin typeface="Arial"/>
              <a:ea typeface="Arial"/>
              <a:cs typeface="Arial"/>
              <a:sym typeface="Arial"/>
            </a:endParaRPr>
          </a:p>
        </p:txBody>
      </p:sp>
      <p:cxnSp>
        <p:nvCxnSpPr>
          <p:cNvPr id="362" name="Google Shape;362;p27"/>
          <p:cNvCxnSpPr>
            <a:stCxn id="360" idx="3"/>
            <a:endCxn id="361" idx="1"/>
          </p:cNvCxnSpPr>
          <p:nvPr/>
        </p:nvCxnSpPr>
        <p:spPr>
          <a:xfrm rot="10800000" flipH="1">
            <a:off x="5143500" y="1498872"/>
            <a:ext cx="356700" cy="601200"/>
          </a:xfrm>
          <a:prstGeom prst="straightConnector1">
            <a:avLst/>
          </a:prstGeom>
          <a:noFill/>
          <a:ln w="9525" cap="flat" cmpd="sng">
            <a:solidFill>
              <a:schemeClr val="dk1"/>
            </a:solidFill>
            <a:prstDash val="solid"/>
            <a:round/>
            <a:headEnd type="none" w="sm" len="sm"/>
            <a:tailEnd type="triangle" w="med" len="med"/>
          </a:ln>
        </p:spPr>
      </p:cxnSp>
      <p:sp>
        <p:nvSpPr>
          <p:cNvPr id="363" name="Google Shape;363;p27"/>
          <p:cNvSpPr/>
          <p:nvPr/>
        </p:nvSpPr>
        <p:spPr>
          <a:xfrm>
            <a:off x="2313814" y="2850923"/>
            <a:ext cx="1042416" cy="987699"/>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27"/>
          <p:cNvSpPr txBox="1"/>
          <p:nvPr/>
        </p:nvSpPr>
        <p:spPr>
          <a:xfrm>
            <a:off x="-184911" y="3206272"/>
            <a:ext cx="245757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NeTEx::Line =</a:t>
            </a:r>
            <a:endParaRPr/>
          </a:p>
        </p:txBody>
      </p:sp>
      <p:sp>
        <p:nvSpPr>
          <p:cNvPr id="365" name="Google Shape;365;p27"/>
          <p:cNvSpPr/>
          <p:nvPr/>
        </p:nvSpPr>
        <p:spPr>
          <a:xfrm>
            <a:off x="2158300" y="4343400"/>
            <a:ext cx="1316419" cy="59130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7"/>
          <p:cNvSpPr txBox="1"/>
          <p:nvPr/>
        </p:nvSpPr>
        <p:spPr>
          <a:xfrm>
            <a:off x="-312664" y="4500554"/>
            <a:ext cx="245757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NeTEx::Route =</a:t>
            </a:r>
            <a:endParaRPr/>
          </a:p>
        </p:txBody>
      </p:sp>
      <p:sp>
        <p:nvSpPr>
          <p:cNvPr id="367" name="Google Shape;367;p27"/>
          <p:cNvSpPr/>
          <p:nvPr/>
        </p:nvSpPr>
        <p:spPr>
          <a:xfrm>
            <a:off x="4116706" y="2918934"/>
            <a:ext cx="1109090" cy="1242853"/>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27"/>
          <p:cNvSpPr txBox="1"/>
          <p:nvPr/>
        </p:nvSpPr>
        <p:spPr>
          <a:xfrm>
            <a:off x="5343908" y="3700122"/>
            <a:ext cx="374522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chemeClr val="dk1"/>
                </a:solidFill>
                <a:latin typeface="Arial"/>
                <a:ea typeface="Arial"/>
                <a:cs typeface="Arial"/>
                <a:sym typeface="Arial"/>
              </a:rPr>
              <a:t>= NeTEx::Point </a:t>
            </a:r>
            <a:r>
              <a:rPr lang="nl" sz="1000" b="0" i="0" u="none" strike="noStrike" cap="none">
                <a:solidFill>
                  <a:schemeClr val="dk1"/>
                </a:solidFill>
                <a:latin typeface="Arial"/>
                <a:ea typeface="Arial"/>
                <a:cs typeface="Arial"/>
                <a:sym typeface="Arial"/>
              </a:rPr>
              <a:t>(ScheduledStopPoint, ParkingPoint, etc.)</a:t>
            </a:r>
            <a:br>
              <a:rPr lang="nl" sz="1000" b="0" i="0" u="none" strike="noStrike" cap="none">
                <a:solidFill>
                  <a:schemeClr val="dk1"/>
                </a:solidFill>
                <a:latin typeface="Arial"/>
                <a:ea typeface="Arial"/>
                <a:cs typeface="Arial"/>
                <a:sym typeface="Arial"/>
              </a:rPr>
            </a:br>
            <a:r>
              <a:rPr lang="nl" sz="1200" b="0" i="0" u="none" strike="noStrike" cap="none">
                <a:solidFill>
                  <a:schemeClr val="dk1"/>
                </a:solidFill>
                <a:latin typeface="Arial"/>
                <a:ea typeface="Arial"/>
                <a:cs typeface="Arial"/>
                <a:sym typeface="Arial"/>
              </a:rPr>
              <a:t>= NeTEx::StopPlace</a:t>
            </a:r>
            <a:endParaRPr/>
          </a:p>
        </p:txBody>
      </p:sp>
      <p:sp>
        <p:nvSpPr>
          <p:cNvPr id="369" name="Google Shape;369;p27"/>
          <p:cNvSpPr/>
          <p:nvPr/>
        </p:nvSpPr>
        <p:spPr>
          <a:xfrm>
            <a:off x="4116706" y="4375404"/>
            <a:ext cx="1109090" cy="531327"/>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p27"/>
          <p:cNvSpPr txBox="1"/>
          <p:nvPr/>
        </p:nvSpPr>
        <p:spPr>
          <a:xfrm>
            <a:off x="4946144" y="4894406"/>
            <a:ext cx="37452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rgbClr val="000000"/>
                </a:solidFill>
                <a:latin typeface="Arial"/>
                <a:ea typeface="Arial"/>
                <a:cs typeface="Arial"/>
                <a:sym typeface="Arial"/>
              </a:rPr>
              <a:t>= NeTEx::StopPlaceEntrance</a:t>
            </a:r>
            <a:endParaRPr/>
          </a:p>
        </p:txBody>
      </p:sp>
      <p:sp>
        <p:nvSpPr>
          <p:cNvPr id="371" name="Google Shape;371;p27"/>
          <p:cNvSpPr/>
          <p:nvPr/>
        </p:nvSpPr>
        <p:spPr>
          <a:xfrm>
            <a:off x="5984748" y="4375404"/>
            <a:ext cx="950976" cy="531327"/>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2" name="Google Shape;372;p27"/>
          <p:cNvSpPr/>
          <p:nvPr/>
        </p:nvSpPr>
        <p:spPr>
          <a:xfrm>
            <a:off x="5888354" y="1845790"/>
            <a:ext cx="1006222" cy="1781390"/>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 name="Google Shape;373;p27"/>
          <p:cNvSpPr txBox="1"/>
          <p:nvPr/>
        </p:nvSpPr>
        <p:spPr>
          <a:xfrm>
            <a:off x="6930770" y="1958972"/>
            <a:ext cx="374522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050" b="0" i="0" u="none" strike="noStrike" cap="none">
                <a:solidFill>
                  <a:srgbClr val="0070C0"/>
                </a:solidFill>
                <a:latin typeface="Arial"/>
                <a:ea typeface="Arial"/>
                <a:cs typeface="Arial"/>
                <a:sym typeface="Arial"/>
              </a:rPr>
              <a:t>= NeTEx::TimeTabledPassingTime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28"/>
          <p:cNvPicPr preferRelativeResize="0"/>
          <p:nvPr/>
        </p:nvPicPr>
        <p:blipFill rotWithShape="1">
          <a:blip r:embed="rId3">
            <a:alphaModFix/>
          </a:blip>
          <a:srcRect l="930" t="4517" r="39428" b="4180"/>
          <a:stretch/>
        </p:blipFill>
        <p:spPr>
          <a:xfrm>
            <a:off x="2102990" y="858195"/>
            <a:ext cx="4938019" cy="4121478"/>
          </a:xfrm>
          <a:prstGeom prst="rect">
            <a:avLst/>
          </a:prstGeom>
          <a:noFill/>
          <a:ln>
            <a:noFill/>
          </a:ln>
        </p:spPr>
      </p:pic>
      <p:sp>
        <p:nvSpPr>
          <p:cNvPr id="379" name="Google Shape;379;p28"/>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380" name="Google Shape;380;p28"/>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BLTAC // NeTEx</a:t>
            </a:r>
            <a:endParaRPr sz="2400" b="1" i="0" u="none" strike="noStrike" cap="none">
              <a:solidFill>
                <a:srgbClr val="000000"/>
              </a:solidFill>
              <a:latin typeface="Proxima Nova"/>
              <a:ea typeface="Proxima Nova"/>
              <a:cs typeface="Proxima Nova"/>
              <a:sym typeface="Proxima Nova"/>
            </a:endParaRPr>
          </a:p>
        </p:txBody>
      </p:sp>
      <p:cxnSp>
        <p:nvCxnSpPr>
          <p:cNvPr id="381" name="Google Shape;381;p28"/>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
        <p:nvSpPr>
          <p:cNvPr id="382" name="Google Shape;382;p28"/>
          <p:cNvSpPr/>
          <p:nvPr/>
        </p:nvSpPr>
        <p:spPr>
          <a:xfrm>
            <a:off x="4101084" y="800100"/>
            <a:ext cx="1042416" cy="704088"/>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3" name="Google Shape;383;p28"/>
          <p:cNvSpPr txBox="1"/>
          <p:nvPr/>
        </p:nvSpPr>
        <p:spPr>
          <a:xfrm>
            <a:off x="5184647" y="768096"/>
            <a:ext cx="154546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 NeTEx::Block</a:t>
            </a:r>
            <a:endParaRPr/>
          </a:p>
        </p:txBody>
      </p:sp>
      <p:sp>
        <p:nvSpPr>
          <p:cNvPr id="384" name="Google Shape;384;p28"/>
          <p:cNvSpPr/>
          <p:nvPr/>
        </p:nvSpPr>
        <p:spPr>
          <a:xfrm>
            <a:off x="2313814" y="800100"/>
            <a:ext cx="1042416" cy="1581912"/>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8"/>
          <p:cNvSpPr txBox="1"/>
          <p:nvPr/>
        </p:nvSpPr>
        <p:spPr>
          <a:xfrm>
            <a:off x="-184910" y="814262"/>
            <a:ext cx="2457577"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NeTEx::ServiceCalendar =</a:t>
            </a:r>
            <a:br>
              <a:rPr lang="nl" sz="1200" b="0" i="0" u="none" strike="noStrike" cap="none">
                <a:solidFill>
                  <a:srgbClr val="0070C0"/>
                </a:solidFill>
                <a:latin typeface="Arial"/>
                <a:ea typeface="Arial"/>
                <a:cs typeface="Arial"/>
                <a:sym typeface="Arial"/>
              </a:rPr>
            </a:br>
            <a:r>
              <a:rPr lang="nl" sz="1200" b="0" i="0" u="none" strike="noStrike" cap="none">
                <a:solidFill>
                  <a:srgbClr val="0070C0"/>
                </a:solidFill>
                <a:latin typeface="Arial"/>
                <a:ea typeface="Arial"/>
                <a:cs typeface="Arial"/>
                <a:sym typeface="Arial"/>
              </a:rPr>
              <a:t>NeTEx::DayTypeAssignment =</a:t>
            </a:r>
            <a:endParaRPr/>
          </a:p>
        </p:txBody>
      </p:sp>
      <p:sp>
        <p:nvSpPr>
          <p:cNvPr id="386" name="Google Shape;386;p28"/>
          <p:cNvSpPr/>
          <p:nvPr/>
        </p:nvSpPr>
        <p:spPr>
          <a:xfrm>
            <a:off x="4101084" y="1748028"/>
            <a:ext cx="1042416" cy="704088"/>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8"/>
          <p:cNvSpPr txBox="1"/>
          <p:nvPr/>
        </p:nvSpPr>
        <p:spPr>
          <a:xfrm>
            <a:off x="5500310" y="1283279"/>
            <a:ext cx="382625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100" b="0" i="0" u="none" strike="noStrike" cap="none">
                <a:solidFill>
                  <a:srgbClr val="0070C0"/>
                </a:solidFill>
                <a:latin typeface="Arial"/>
                <a:ea typeface="Arial"/>
                <a:cs typeface="Arial"/>
                <a:sym typeface="Arial"/>
              </a:rPr>
              <a:t>= NeTEx::VehicleJourney </a:t>
            </a:r>
            <a:r>
              <a:rPr lang="nl" sz="800" b="0" i="0" u="none" strike="noStrike" cap="none">
                <a:solidFill>
                  <a:srgbClr val="0070C0"/>
                </a:solidFill>
                <a:latin typeface="Arial"/>
                <a:ea typeface="Arial"/>
                <a:cs typeface="Arial"/>
                <a:sym typeface="Arial"/>
              </a:rPr>
              <a:t>(ServiceJourney, DeadRun)</a:t>
            </a:r>
            <a:endParaRPr/>
          </a:p>
          <a:p>
            <a:pPr marL="0" marR="0" lvl="0" indent="0" algn="l" rtl="0">
              <a:lnSpc>
                <a:spcPct val="100000"/>
              </a:lnSpc>
              <a:spcBef>
                <a:spcPts val="0"/>
              </a:spcBef>
              <a:spcAft>
                <a:spcPts val="0"/>
              </a:spcAft>
              <a:buNone/>
            </a:pPr>
            <a:r>
              <a:rPr lang="nl" sz="1100" b="0" i="0" u="none" strike="noStrike" cap="none">
                <a:solidFill>
                  <a:srgbClr val="0070C0"/>
                </a:solidFill>
                <a:latin typeface="Arial"/>
                <a:ea typeface="Arial"/>
                <a:cs typeface="Arial"/>
                <a:sym typeface="Arial"/>
              </a:rPr>
              <a:t>= NeTEx::JourneyPattern </a:t>
            </a:r>
            <a:r>
              <a:rPr lang="nl" sz="800" b="0" i="0" u="none" strike="noStrike" cap="none">
                <a:solidFill>
                  <a:srgbClr val="0070C0"/>
                </a:solidFill>
                <a:latin typeface="Arial"/>
                <a:ea typeface="Arial"/>
                <a:cs typeface="Arial"/>
                <a:sym typeface="Arial"/>
              </a:rPr>
              <a:t>(ServiceJourneyPattern, DeadRunPattern)</a:t>
            </a:r>
            <a:endParaRPr sz="1100" b="0" i="0" u="none" strike="noStrike" cap="none">
              <a:solidFill>
                <a:srgbClr val="0070C0"/>
              </a:solidFill>
              <a:latin typeface="Arial"/>
              <a:ea typeface="Arial"/>
              <a:cs typeface="Arial"/>
              <a:sym typeface="Arial"/>
            </a:endParaRPr>
          </a:p>
        </p:txBody>
      </p:sp>
      <p:cxnSp>
        <p:nvCxnSpPr>
          <p:cNvPr id="388" name="Google Shape;388;p28"/>
          <p:cNvCxnSpPr>
            <a:stCxn id="386" idx="3"/>
            <a:endCxn id="387" idx="1"/>
          </p:cNvCxnSpPr>
          <p:nvPr/>
        </p:nvCxnSpPr>
        <p:spPr>
          <a:xfrm rot="10800000" flipH="1">
            <a:off x="5143500" y="1498872"/>
            <a:ext cx="356700" cy="601200"/>
          </a:xfrm>
          <a:prstGeom prst="straightConnector1">
            <a:avLst/>
          </a:prstGeom>
          <a:noFill/>
          <a:ln w="9525" cap="flat" cmpd="sng">
            <a:solidFill>
              <a:srgbClr val="0070C0"/>
            </a:solidFill>
            <a:prstDash val="solid"/>
            <a:round/>
            <a:headEnd type="none" w="sm" len="sm"/>
            <a:tailEnd type="triangle" w="med" len="med"/>
          </a:ln>
        </p:spPr>
      </p:cxnSp>
      <p:sp>
        <p:nvSpPr>
          <p:cNvPr id="389" name="Google Shape;389;p28"/>
          <p:cNvSpPr/>
          <p:nvPr/>
        </p:nvSpPr>
        <p:spPr>
          <a:xfrm>
            <a:off x="2313814" y="2850923"/>
            <a:ext cx="1042416" cy="987699"/>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 name="Google Shape;390;p28"/>
          <p:cNvSpPr txBox="1"/>
          <p:nvPr/>
        </p:nvSpPr>
        <p:spPr>
          <a:xfrm>
            <a:off x="-184911" y="3206272"/>
            <a:ext cx="245757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NeTEx::Line =</a:t>
            </a:r>
            <a:endParaRPr/>
          </a:p>
        </p:txBody>
      </p:sp>
      <p:sp>
        <p:nvSpPr>
          <p:cNvPr id="391" name="Google Shape;391;p28"/>
          <p:cNvSpPr/>
          <p:nvPr/>
        </p:nvSpPr>
        <p:spPr>
          <a:xfrm>
            <a:off x="2158300" y="4343400"/>
            <a:ext cx="1316419" cy="591308"/>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 name="Google Shape;392;p28"/>
          <p:cNvSpPr txBox="1"/>
          <p:nvPr/>
        </p:nvSpPr>
        <p:spPr>
          <a:xfrm>
            <a:off x="-312664" y="4500554"/>
            <a:ext cx="2457577"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NeTEx::Route =</a:t>
            </a:r>
            <a:endParaRPr/>
          </a:p>
        </p:txBody>
      </p:sp>
      <p:sp>
        <p:nvSpPr>
          <p:cNvPr id="393" name="Google Shape;393;p28"/>
          <p:cNvSpPr/>
          <p:nvPr/>
        </p:nvSpPr>
        <p:spPr>
          <a:xfrm>
            <a:off x="4116706" y="2918934"/>
            <a:ext cx="1109090" cy="1242853"/>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4" name="Google Shape;394;p28"/>
          <p:cNvSpPr txBox="1"/>
          <p:nvPr/>
        </p:nvSpPr>
        <p:spPr>
          <a:xfrm>
            <a:off x="5343908" y="3700122"/>
            <a:ext cx="374522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 NeTEx::Point </a:t>
            </a:r>
            <a:r>
              <a:rPr lang="nl" sz="1000" b="0" i="0" u="none" strike="noStrike" cap="none">
                <a:solidFill>
                  <a:srgbClr val="0070C0"/>
                </a:solidFill>
                <a:latin typeface="Arial"/>
                <a:ea typeface="Arial"/>
                <a:cs typeface="Arial"/>
                <a:sym typeface="Arial"/>
              </a:rPr>
              <a:t>(ScheduledStopPoint, ParkingPoint, etc.)</a:t>
            </a:r>
            <a:br>
              <a:rPr lang="nl" sz="1000" b="0" i="0" u="none" strike="noStrike" cap="none">
                <a:solidFill>
                  <a:srgbClr val="0070C0"/>
                </a:solidFill>
                <a:latin typeface="Arial"/>
                <a:ea typeface="Arial"/>
                <a:cs typeface="Arial"/>
                <a:sym typeface="Arial"/>
              </a:rPr>
            </a:br>
            <a:r>
              <a:rPr lang="nl" sz="1200" b="0" i="0" u="none" strike="noStrike" cap="none">
                <a:solidFill>
                  <a:srgbClr val="0070C0"/>
                </a:solidFill>
                <a:latin typeface="Arial"/>
                <a:ea typeface="Arial"/>
                <a:cs typeface="Arial"/>
                <a:sym typeface="Arial"/>
              </a:rPr>
              <a:t>= NeTEx::StopPlace</a:t>
            </a:r>
            <a:endParaRPr/>
          </a:p>
        </p:txBody>
      </p:sp>
      <p:sp>
        <p:nvSpPr>
          <p:cNvPr id="395" name="Google Shape;395;p28"/>
          <p:cNvSpPr/>
          <p:nvPr/>
        </p:nvSpPr>
        <p:spPr>
          <a:xfrm>
            <a:off x="4116706" y="4375404"/>
            <a:ext cx="1109090" cy="531327"/>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 name="Google Shape;396;p28"/>
          <p:cNvSpPr txBox="1"/>
          <p:nvPr/>
        </p:nvSpPr>
        <p:spPr>
          <a:xfrm>
            <a:off x="4946144" y="4894406"/>
            <a:ext cx="37452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200" b="0" i="0" u="none" strike="noStrike" cap="none">
                <a:solidFill>
                  <a:srgbClr val="0070C0"/>
                </a:solidFill>
                <a:latin typeface="Arial"/>
                <a:ea typeface="Arial"/>
                <a:cs typeface="Arial"/>
                <a:sym typeface="Arial"/>
              </a:rPr>
              <a:t>= NeTEx::StopPlaceEntrance</a:t>
            </a:r>
            <a:endParaRPr/>
          </a:p>
        </p:txBody>
      </p:sp>
      <p:sp>
        <p:nvSpPr>
          <p:cNvPr id="397" name="Google Shape;397;p28"/>
          <p:cNvSpPr/>
          <p:nvPr/>
        </p:nvSpPr>
        <p:spPr>
          <a:xfrm>
            <a:off x="5984748" y="4375404"/>
            <a:ext cx="950976" cy="531327"/>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8" name="Google Shape;398;p28"/>
          <p:cNvSpPr/>
          <p:nvPr/>
        </p:nvSpPr>
        <p:spPr>
          <a:xfrm>
            <a:off x="5888354" y="1845790"/>
            <a:ext cx="1006222" cy="1781390"/>
          </a:xfrm>
          <a:prstGeom prst="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 name="Google Shape;399;p28"/>
          <p:cNvSpPr txBox="1"/>
          <p:nvPr/>
        </p:nvSpPr>
        <p:spPr>
          <a:xfrm>
            <a:off x="6930770" y="1958972"/>
            <a:ext cx="374522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 sz="1050" b="0" i="0" u="none" strike="noStrike" cap="none">
                <a:solidFill>
                  <a:srgbClr val="0070C0"/>
                </a:solidFill>
                <a:latin typeface="Arial"/>
                <a:ea typeface="Arial"/>
                <a:cs typeface="Arial"/>
                <a:sym typeface="Arial"/>
              </a:rPr>
              <a:t>= NeTEx::TimeTabledPassingTime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3"/>
        <p:cNvGrpSpPr/>
        <p:nvPr/>
      </p:nvGrpSpPr>
      <p:grpSpPr>
        <a:xfrm>
          <a:off x="0" y="0"/>
          <a:ext cx="0" cy="0"/>
          <a:chOff x="0" y="0"/>
          <a:chExt cx="0" cy="0"/>
        </a:xfrm>
      </p:grpSpPr>
      <p:sp>
        <p:nvSpPr>
          <p:cNvPr id="404" name="Google Shape;404;p29"/>
          <p:cNvSpPr txBox="1">
            <a:spLocks noGrp="1"/>
          </p:cNvSpPr>
          <p:nvPr>
            <p:ph type="title" idx="4294967295"/>
          </p:nvPr>
        </p:nvSpPr>
        <p:spPr>
          <a:xfrm>
            <a:off x="228900" y="128580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nl" b="1">
                <a:highlight>
                  <a:schemeClr val="accent1"/>
                </a:highlight>
              </a:rPr>
              <a:t>Planning example</a:t>
            </a:r>
            <a:endParaRPr b="1">
              <a:highlight>
                <a:schemeClr val="accent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3"/>
          <p:cNvSpPr/>
          <p:nvPr/>
        </p:nvSpPr>
        <p:spPr>
          <a:xfrm rot="5400000">
            <a:off x="-2442000" y="244200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410" name="Google Shape;410;p13"/>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 sz="2400" b="1" i="0" u="none" strike="noStrike" cap="none">
                <a:solidFill>
                  <a:schemeClr val="dk1"/>
                </a:solidFill>
                <a:latin typeface="Proxima Nova"/>
                <a:ea typeface="Proxima Nova"/>
                <a:cs typeface="Proxima Nova"/>
                <a:sym typeface="Proxima Nova"/>
              </a:rPr>
              <a:t>Storyline: </a:t>
            </a:r>
            <a:r>
              <a:rPr lang="nl" sz="2000" b="0" i="0" u="none" strike="noStrike" cap="none">
                <a:solidFill>
                  <a:srgbClr val="000000"/>
                </a:solidFill>
                <a:latin typeface="Arial"/>
                <a:ea typeface="Arial"/>
                <a:cs typeface="Arial"/>
                <a:sym typeface="Arial"/>
              </a:rPr>
              <a:t>Calendar 51152 / Block 264-6407 </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Proxima Nova"/>
              <a:ea typeface="Proxima Nova"/>
              <a:cs typeface="Proxima Nova"/>
              <a:sym typeface="Proxima Nova"/>
            </a:endParaRPr>
          </a:p>
        </p:txBody>
      </p:sp>
      <p:cxnSp>
        <p:nvCxnSpPr>
          <p:cNvPr id="411" name="Google Shape;411;p1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412" name="Google Shape;412;p13"/>
          <p:cNvSpPr txBox="1"/>
          <p:nvPr/>
        </p:nvSpPr>
        <p:spPr>
          <a:xfrm>
            <a:off x="668214" y="1175657"/>
            <a:ext cx="7626699" cy="231454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Arial"/>
              <a:buChar char="•"/>
            </a:pPr>
            <a:r>
              <a:rPr lang="nl" sz="1400" b="0" i="0" u="none" strike="noStrike" cap="none">
                <a:solidFill>
                  <a:srgbClr val="000000"/>
                </a:solidFill>
                <a:latin typeface="Arial"/>
                <a:ea typeface="Arial"/>
                <a:cs typeface="Arial"/>
                <a:sym typeface="Arial"/>
              </a:rPr>
              <a:t>Block 264-6407 is active in the period 01/04/2021 – 30/06/2021</a:t>
            </a:r>
            <a:endParaRPr/>
          </a:p>
          <a:p>
            <a:pPr marL="285750" marR="0" lvl="0" indent="-285750" algn="l" rtl="0">
              <a:lnSpc>
                <a:spcPct val="150000"/>
              </a:lnSpc>
              <a:spcBef>
                <a:spcPts val="0"/>
              </a:spcBef>
              <a:spcAft>
                <a:spcPts val="0"/>
              </a:spcAft>
              <a:buClr>
                <a:srgbClr val="000000"/>
              </a:buClr>
              <a:buSzPts val="1400"/>
              <a:buFont typeface="Arial"/>
              <a:buChar char="•"/>
            </a:pPr>
            <a:r>
              <a:rPr lang="nl" sz="1400" b="0" i="0" u="none" strike="noStrike" cap="none">
                <a:solidFill>
                  <a:srgbClr val="000000"/>
                </a:solidFill>
                <a:latin typeface="Arial"/>
                <a:ea typeface="Arial"/>
                <a:cs typeface="Arial"/>
                <a:sym typeface="Arial"/>
              </a:rPr>
              <a:t>This Block is driven with a standard, electrical bus.  </a:t>
            </a:r>
            <a:endParaRPr/>
          </a:p>
          <a:p>
            <a:pPr marL="285750" marR="0" lvl="0" indent="-285750" algn="l" rtl="0">
              <a:lnSpc>
                <a:spcPct val="150000"/>
              </a:lnSpc>
              <a:spcBef>
                <a:spcPts val="0"/>
              </a:spcBef>
              <a:spcAft>
                <a:spcPts val="0"/>
              </a:spcAft>
              <a:buClr>
                <a:srgbClr val="000000"/>
              </a:buClr>
              <a:buSzPts val="1400"/>
              <a:buFont typeface="Arial"/>
              <a:buChar char="•"/>
            </a:pPr>
            <a:r>
              <a:rPr lang="nl" sz="1400" b="0" i="0" u="none" strike="noStrike" cap="none">
                <a:solidFill>
                  <a:srgbClr val="000000"/>
                </a:solidFill>
                <a:latin typeface="Arial"/>
                <a:ea typeface="Arial"/>
                <a:cs typeface="Arial"/>
                <a:sym typeface="Arial"/>
              </a:rPr>
              <a:t>This Block consists of 10 Service Journeys.</a:t>
            </a:r>
            <a:endParaRPr/>
          </a:p>
          <a:p>
            <a:pPr marL="285750" marR="0" lvl="0" indent="-285750" algn="l" rtl="0">
              <a:lnSpc>
                <a:spcPct val="150000"/>
              </a:lnSpc>
              <a:spcBef>
                <a:spcPts val="0"/>
              </a:spcBef>
              <a:spcAft>
                <a:spcPts val="0"/>
              </a:spcAft>
              <a:buClr>
                <a:srgbClr val="000000"/>
              </a:buClr>
              <a:buSzPts val="1400"/>
              <a:buFont typeface="Arial"/>
              <a:buChar char="•"/>
            </a:pPr>
            <a:r>
              <a:rPr lang="nl" sz="1400" b="0" i="0" u="none" strike="noStrike" cap="none">
                <a:solidFill>
                  <a:srgbClr val="000000"/>
                </a:solidFill>
                <a:latin typeface="Arial"/>
                <a:ea typeface="Arial"/>
                <a:cs typeface="Arial"/>
                <a:sym typeface="Arial"/>
              </a:rPr>
              <a:t>The first Service Journey is Line 45 Maastricht/Maaseik – Hasselt, starting at 9u07.</a:t>
            </a:r>
            <a:endParaRPr/>
          </a:p>
          <a:p>
            <a:pPr marL="285750" marR="0" lvl="0" indent="-285750" algn="l" rtl="0">
              <a:lnSpc>
                <a:spcPct val="150000"/>
              </a:lnSpc>
              <a:spcBef>
                <a:spcPts val="0"/>
              </a:spcBef>
              <a:spcAft>
                <a:spcPts val="0"/>
              </a:spcAft>
              <a:buClr>
                <a:srgbClr val="000000"/>
              </a:buClr>
              <a:buSzPts val="1400"/>
              <a:buFont typeface="Arial"/>
              <a:buChar char="•"/>
            </a:pPr>
            <a:r>
              <a:rPr lang="nl" sz="1400" b="0" i="0" u="none" strike="noStrike" cap="none">
                <a:solidFill>
                  <a:srgbClr val="000000"/>
                </a:solidFill>
                <a:latin typeface="Arial"/>
                <a:ea typeface="Arial"/>
                <a:cs typeface="Arial"/>
                <a:sym typeface="Arial"/>
              </a:rPr>
              <a:t>This one is followed by the Service Journey of Line 1 Hasselt – Genk, starting at 10u.</a:t>
            </a:r>
            <a:endParaRPr/>
          </a:p>
          <a:p>
            <a:pPr marL="285750" marR="0" lvl="0" indent="-285750" algn="l" rtl="0">
              <a:lnSpc>
                <a:spcPct val="150000"/>
              </a:lnSpc>
              <a:spcBef>
                <a:spcPts val="0"/>
              </a:spcBef>
              <a:spcAft>
                <a:spcPts val="0"/>
              </a:spcAft>
              <a:buClr>
                <a:srgbClr val="000000"/>
              </a:buClr>
              <a:buSzPts val="1400"/>
              <a:buFont typeface="Arial"/>
              <a:buChar char="•"/>
            </a:pPr>
            <a:r>
              <a:rPr lang="nl" sz="1400" b="0" i="0" u="none" strike="noStrike" cap="none">
                <a:solidFill>
                  <a:srgbClr val="000000"/>
                </a:solidFill>
                <a:latin typeface="Arial"/>
                <a:ea typeface="Arial"/>
                <a:cs typeface="Arial"/>
                <a:sym typeface="Arial"/>
              </a:rPr>
              <a:t>(The Service Journeys 3 till 9 are skipped.)</a:t>
            </a:r>
            <a:endParaRPr/>
          </a:p>
          <a:p>
            <a:pPr marL="285750" marR="0" lvl="0" indent="-285750" algn="l" rtl="0">
              <a:lnSpc>
                <a:spcPct val="150000"/>
              </a:lnSpc>
              <a:spcBef>
                <a:spcPts val="0"/>
              </a:spcBef>
              <a:spcAft>
                <a:spcPts val="0"/>
              </a:spcAft>
              <a:buClr>
                <a:srgbClr val="000000"/>
              </a:buClr>
              <a:buSzPts val="1400"/>
              <a:buFont typeface="Arial"/>
              <a:buChar char="•"/>
            </a:pPr>
            <a:r>
              <a:rPr lang="nl" sz="1400" b="0" i="0" u="none" strike="noStrike" cap="none">
                <a:solidFill>
                  <a:srgbClr val="000000"/>
                </a:solidFill>
                <a:latin typeface="Arial"/>
                <a:ea typeface="Arial"/>
                <a:cs typeface="Arial"/>
                <a:sym typeface="Arial"/>
              </a:rPr>
              <a:t>The final Service Journey is Line G1 Sledderlo – Waterschei, starting at 19u04.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3"/>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418" name="Google Shape;418;p33"/>
          <p:cNvSpPr/>
          <p:nvPr/>
        </p:nvSpPr>
        <p:spPr>
          <a:xfrm>
            <a:off x="3338999" y="1625697"/>
            <a:ext cx="5687195" cy="2096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9" name="Google Shape;419;p33"/>
          <p:cNvSpPr txBox="1"/>
          <p:nvPr/>
        </p:nvSpPr>
        <p:spPr>
          <a:xfrm>
            <a:off x="502725" y="168400"/>
            <a:ext cx="836997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 sz="1800" b="1" i="0" u="none" strike="noStrike" cap="none">
                <a:solidFill>
                  <a:schemeClr val="dk1"/>
                </a:solidFill>
                <a:latin typeface="Proxima Nova"/>
                <a:ea typeface="Proxima Nova"/>
                <a:cs typeface="Proxima Nova"/>
                <a:sym typeface="Proxima Nova"/>
              </a:rPr>
              <a:t>Block 264-6407 is active in the period 01/04/2021 – 30/06/2021</a:t>
            </a:r>
            <a:endParaRPr/>
          </a:p>
        </p:txBody>
      </p:sp>
      <p:cxnSp>
        <p:nvCxnSpPr>
          <p:cNvPr id="420" name="Google Shape;420;p33"/>
          <p:cNvCxnSpPr/>
          <p:nvPr/>
        </p:nvCxnSpPr>
        <p:spPr>
          <a:xfrm>
            <a:off x="579730" y="610600"/>
            <a:ext cx="566400" cy="0"/>
          </a:xfrm>
          <a:prstGeom prst="straightConnector1">
            <a:avLst/>
          </a:prstGeom>
          <a:noFill/>
          <a:ln w="38100" cap="flat" cmpd="sng">
            <a:solidFill>
              <a:schemeClr val="accent1"/>
            </a:solidFill>
            <a:prstDash val="solid"/>
            <a:round/>
            <a:headEnd type="none" w="sm" len="sm"/>
            <a:tailEnd type="none" w="sm" len="sm"/>
          </a:ln>
        </p:spPr>
      </p:cxnSp>
      <p:pic>
        <p:nvPicPr>
          <p:cNvPr id="421" name="Google Shape;421;p33"/>
          <p:cNvPicPr preferRelativeResize="0"/>
          <p:nvPr/>
        </p:nvPicPr>
        <p:blipFill rotWithShape="1">
          <a:blip r:embed="rId3">
            <a:alphaModFix/>
          </a:blip>
          <a:srcRect/>
          <a:stretch/>
        </p:blipFill>
        <p:spPr>
          <a:xfrm>
            <a:off x="2154493" y="610600"/>
            <a:ext cx="3327150" cy="4450890"/>
          </a:xfrm>
          <a:prstGeom prst="rect">
            <a:avLst/>
          </a:prstGeom>
          <a:noFill/>
          <a:ln>
            <a:noFill/>
          </a:ln>
        </p:spPr>
      </p:pic>
      <p:sp>
        <p:nvSpPr>
          <p:cNvPr id="422" name="Google Shape;422;p33"/>
          <p:cNvSpPr/>
          <p:nvPr/>
        </p:nvSpPr>
        <p:spPr>
          <a:xfrm>
            <a:off x="3831505" y="2005031"/>
            <a:ext cx="5118196" cy="281472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3" name="Google Shape;423;p33"/>
          <p:cNvSpPr/>
          <p:nvPr/>
        </p:nvSpPr>
        <p:spPr>
          <a:xfrm>
            <a:off x="4658338" y="533945"/>
            <a:ext cx="4291362" cy="102558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24" name="Google Shape;424;p33"/>
          <p:cNvPicPr preferRelativeResize="0"/>
          <p:nvPr/>
        </p:nvPicPr>
        <p:blipFill rotWithShape="1">
          <a:blip r:embed="rId4">
            <a:alphaModFix/>
          </a:blip>
          <a:srcRect l="899" t="12211" r="89810" b="34290"/>
          <a:stretch/>
        </p:blipFill>
        <p:spPr>
          <a:xfrm>
            <a:off x="597972" y="860036"/>
            <a:ext cx="1190672" cy="4060781"/>
          </a:xfrm>
          <a:prstGeom prst="rect">
            <a:avLst/>
          </a:prstGeom>
          <a:noFill/>
          <a:ln>
            <a:noFill/>
          </a:ln>
        </p:spPr>
      </p:pic>
      <p:sp>
        <p:nvSpPr>
          <p:cNvPr id="425" name="Google Shape;425;p33"/>
          <p:cNvSpPr/>
          <p:nvPr/>
        </p:nvSpPr>
        <p:spPr>
          <a:xfrm>
            <a:off x="1948712" y="3722397"/>
            <a:ext cx="5118196" cy="133909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3"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107" name="Google Shape;107;p3"/>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Recording?</a:t>
            </a:r>
            <a:endParaRPr sz="2400" b="1" i="0" u="none" strike="noStrike" cap="none">
              <a:solidFill>
                <a:srgbClr val="000000"/>
              </a:solidFill>
              <a:latin typeface="Proxima Nova"/>
              <a:ea typeface="Proxima Nova"/>
              <a:cs typeface="Proxima Nova"/>
              <a:sym typeface="Proxima Nova"/>
            </a:endParaRPr>
          </a:p>
        </p:txBody>
      </p:sp>
      <p:cxnSp>
        <p:nvCxnSpPr>
          <p:cNvPr id="108" name="Google Shape;108;p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09" name="Google Shape;109;p3"/>
          <p:cNvSpPr/>
          <p:nvPr/>
        </p:nvSpPr>
        <p:spPr>
          <a:xfrm>
            <a:off x="487400" y="4230950"/>
            <a:ext cx="1628100" cy="808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4"/>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431" name="Google Shape;431;p34"/>
          <p:cNvSpPr/>
          <p:nvPr/>
        </p:nvSpPr>
        <p:spPr>
          <a:xfrm>
            <a:off x="3338999" y="1625697"/>
            <a:ext cx="5687195" cy="2096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2" name="Google Shape;432;p34"/>
          <p:cNvSpPr txBox="1"/>
          <p:nvPr/>
        </p:nvSpPr>
        <p:spPr>
          <a:xfrm>
            <a:off x="502725" y="168400"/>
            <a:ext cx="836997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 sz="1800" b="1" i="0" u="none" strike="noStrike" cap="none">
                <a:solidFill>
                  <a:schemeClr val="dk1"/>
                </a:solidFill>
                <a:latin typeface="Proxima Nova"/>
                <a:ea typeface="Proxima Nova"/>
                <a:cs typeface="Proxima Nova"/>
                <a:sym typeface="Proxima Nova"/>
              </a:rPr>
              <a:t>This Block is driven with a standard, electrical bus. </a:t>
            </a:r>
            <a:endParaRPr/>
          </a:p>
        </p:txBody>
      </p:sp>
      <p:cxnSp>
        <p:nvCxnSpPr>
          <p:cNvPr id="433" name="Google Shape;433;p34"/>
          <p:cNvCxnSpPr/>
          <p:nvPr/>
        </p:nvCxnSpPr>
        <p:spPr>
          <a:xfrm>
            <a:off x="579730" y="610600"/>
            <a:ext cx="566400" cy="0"/>
          </a:xfrm>
          <a:prstGeom prst="straightConnector1">
            <a:avLst/>
          </a:prstGeom>
          <a:noFill/>
          <a:ln w="38100" cap="flat" cmpd="sng">
            <a:solidFill>
              <a:schemeClr val="accent1"/>
            </a:solidFill>
            <a:prstDash val="solid"/>
            <a:round/>
            <a:headEnd type="none" w="sm" len="sm"/>
            <a:tailEnd type="none" w="sm" len="sm"/>
          </a:ln>
        </p:spPr>
      </p:cxnSp>
      <p:pic>
        <p:nvPicPr>
          <p:cNvPr id="434" name="Google Shape;434;p34"/>
          <p:cNvPicPr preferRelativeResize="0"/>
          <p:nvPr/>
        </p:nvPicPr>
        <p:blipFill rotWithShape="1">
          <a:blip r:embed="rId3">
            <a:alphaModFix/>
          </a:blip>
          <a:srcRect/>
          <a:stretch/>
        </p:blipFill>
        <p:spPr>
          <a:xfrm>
            <a:off x="2154493" y="610600"/>
            <a:ext cx="3327150" cy="4450890"/>
          </a:xfrm>
          <a:prstGeom prst="rect">
            <a:avLst/>
          </a:prstGeom>
          <a:noFill/>
          <a:ln>
            <a:noFill/>
          </a:ln>
        </p:spPr>
      </p:pic>
      <p:sp>
        <p:nvSpPr>
          <p:cNvPr id="435" name="Google Shape;435;p34"/>
          <p:cNvSpPr/>
          <p:nvPr/>
        </p:nvSpPr>
        <p:spPr>
          <a:xfrm>
            <a:off x="4732671" y="2005031"/>
            <a:ext cx="4217029" cy="281472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6" name="Google Shape;436;p34"/>
          <p:cNvSpPr/>
          <p:nvPr/>
        </p:nvSpPr>
        <p:spPr>
          <a:xfrm>
            <a:off x="4658338" y="533945"/>
            <a:ext cx="4291362" cy="102558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37" name="Google Shape;437;p34"/>
          <p:cNvPicPr preferRelativeResize="0"/>
          <p:nvPr/>
        </p:nvPicPr>
        <p:blipFill rotWithShape="1">
          <a:blip r:embed="rId4">
            <a:alphaModFix/>
          </a:blip>
          <a:srcRect l="899" t="12211" r="89810" b="34290"/>
          <a:stretch/>
        </p:blipFill>
        <p:spPr>
          <a:xfrm>
            <a:off x="597972" y="860036"/>
            <a:ext cx="1190672" cy="40607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5"/>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443" name="Google Shape;443;p35"/>
          <p:cNvSpPr txBox="1"/>
          <p:nvPr/>
        </p:nvSpPr>
        <p:spPr>
          <a:xfrm>
            <a:off x="502725" y="168400"/>
            <a:ext cx="836997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 sz="1800" b="1" i="0" u="none" strike="noStrike" cap="none">
                <a:solidFill>
                  <a:schemeClr val="dk1"/>
                </a:solidFill>
                <a:latin typeface="Proxima Nova"/>
                <a:ea typeface="Proxima Nova"/>
                <a:cs typeface="Proxima Nova"/>
                <a:sym typeface="Proxima Nova"/>
              </a:rPr>
              <a:t>This Block consists of 10 Service Journeys.</a:t>
            </a:r>
            <a:endParaRPr/>
          </a:p>
        </p:txBody>
      </p:sp>
      <p:cxnSp>
        <p:nvCxnSpPr>
          <p:cNvPr id="444" name="Google Shape;444;p35"/>
          <p:cNvCxnSpPr/>
          <p:nvPr/>
        </p:nvCxnSpPr>
        <p:spPr>
          <a:xfrm>
            <a:off x="579730" y="610600"/>
            <a:ext cx="566400" cy="0"/>
          </a:xfrm>
          <a:prstGeom prst="straightConnector1">
            <a:avLst/>
          </a:prstGeom>
          <a:noFill/>
          <a:ln w="38100" cap="flat" cmpd="sng">
            <a:solidFill>
              <a:schemeClr val="accent1"/>
            </a:solidFill>
            <a:prstDash val="solid"/>
            <a:round/>
            <a:headEnd type="none" w="sm" len="sm"/>
            <a:tailEnd type="none" w="sm" len="sm"/>
          </a:ln>
        </p:spPr>
      </p:cxnSp>
      <p:pic>
        <p:nvPicPr>
          <p:cNvPr id="445" name="Google Shape;445;p35"/>
          <p:cNvPicPr preferRelativeResize="0"/>
          <p:nvPr/>
        </p:nvPicPr>
        <p:blipFill rotWithShape="1">
          <a:blip r:embed="rId3">
            <a:alphaModFix/>
          </a:blip>
          <a:srcRect l="31246" t="10944" r="46594" b="11862"/>
          <a:stretch/>
        </p:blipFill>
        <p:spPr>
          <a:xfrm>
            <a:off x="5217130" y="0"/>
            <a:ext cx="2451492" cy="5058131"/>
          </a:xfrm>
          <a:prstGeom prst="rect">
            <a:avLst/>
          </a:prstGeom>
          <a:noFill/>
          <a:ln>
            <a:noFill/>
          </a:ln>
        </p:spPr>
      </p:pic>
      <p:sp>
        <p:nvSpPr>
          <p:cNvPr id="446" name="Google Shape;446;p35"/>
          <p:cNvSpPr/>
          <p:nvPr/>
        </p:nvSpPr>
        <p:spPr>
          <a:xfrm>
            <a:off x="2034351" y="1443832"/>
            <a:ext cx="3379122" cy="91790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7" name="Google Shape;447;p35"/>
          <p:cNvSpPr/>
          <p:nvPr/>
        </p:nvSpPr>
        <p:spPr>
          <a:xfrm>
            <a:off x="2039961" y="2719184"/>
            <a:ext cx="3379122" cy="220623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453" name="Google Shape;453;p62"/>
          <p:cNvSpPr/>
          <p:nvPr/>
        </p:nvSpPr>
        <p:spPr>
          <a:xfrm>
            <a:off x="450670" y="1561981"/>
            <a:ext cx="7315199"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4" name="Google Shape;454;p62"/>
          <p:cNvSpPr/>
          <p:nvPr/>
        </p:nvSpPr>
        <p:spPr>
          <a:xfrm>
            <a:off x="1378131" y="390367"/>
            <a:ext cx="5822701" cy="133680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5" name="Google Shape;455;p62"/>
          <p:cNvSpPr/>
          <p:nvPr/>
        </p:nvSpPr>
        <p:spPr>
          <a:xfrm>
            <a:off x="2122138" y="1537492"/>
            <a:ext cx="5822701"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6" name="Google Shape;456;p62"/>
          <p:cNvSpPr/>
          <p:nvPr/>
        </p:nvSpPr>
        <p:spPr>
          <a:xfrm>
            <a:off x="833481" y="1727173"/>
            <a:ext cx="7954508"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57" name="Google Shape;457;p62"/>
          <p:cNvPicPr preferRelativeResize="0"/>
          <p:nvPr/>
        </p:nvPicPr>
        <p:blipFill rotWithShape="1">
          <a:blip r:embed="rId3">
            <a:alphaModFix/>
          </a:blip>
          <a:srcRect l="41857" t="20988" r="1020" b="46589"/>
          <a:stretch/>
        </p:blipFill>
        <p:spPr>
          <a:xfrm>
            <a:off x="437475" y="751715"/>
            <a:ext cx="8704825" cy="2926484"/>
          </a:xfrm>
          <a:prstGeom prst="rect">
            <a:avLst/>
          </a:prstGeom>
          <a:noFill/>
          <a:ln>
            <a:noFill/>
          </a:ln>
        </p:spPr>
      </p:pic>
      <p:sp>
        <p:nvSpPr>
          <p:cNvPr id="458" name="Google Shape;458;p62"/>
          <p:cNvSpPr/>
          <p:nvPr/>
        </p:nvSpPr>
        <p:spPr>
          <a:xfrm>
            <a:off x="458322" y="797171"/>
            <a:ext cx="8612850" cy="87102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9" name="Google Shape;459;p62"/>
          <p:cNvSpPr txBox="1"/>
          <p:nvPr/>
        </p:nvSpPr>
        <p:spPr>
          <a:xfrm>
            <a:off x="502725" y="168400"/>
            <a:ext cx="836997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 sz="1600" b="1" i="0" u="none" strike="noStrike" cap="none">
                <a:solidFill>
                  <a:schemeClr val="dk1"/>
                </a:solidFill>
                <a:latin typeface="Proxima Nova"/>
                <a:ea typeface="Proxima Nova"/>
                <a:cs typeface="Proxima Nova"/>
                <a:sym typeface="Proxima Nova"/>
              </a:rPr>
              <a:t>The first Service Journey is Line 45 Maastricht/Maaseik – Hasselt, starting at 9u07.</a:t>
            </a:r>
            <a:endParaRPr/>
          </a:p>
        </p:txBody>
      </p:sp>
      <p:cxnSp>
        <p:nvCxnSpPr>
          <p:cNvPr id="460" name="Google Shape;460;p62"/>
          <p:cNvCxnSpPr/>
          <p:nvPr/>
        </p:nvCxnSpPr>
        <p:spPr>
          <a:xfrm>
            <a:off x="579730" y="610600"/>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3"/>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466" name="Google Shape;466;p63"/>
          <p:cNvSpPr/>
          <p:nvPr/>
        </p:nvSpPr>
        <p:spPr>
          <a:xfrm>
            <a:off x="450670" y="2571749"/>
            <a:ext cx="7315199"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7" name="Google Shape;467;p63"/>
          <p:cNvSpPr/>
          <p:nvPr/>
        </p:nvSpPr>
        <p:spPr>
          <a:xfrm>
            <a:off x="1378131" y="640352"/>
            <a:ext cx="5822701"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8" name="Google Shape;468;p63"/>
          <p:cNvSpPr/>
          <p:nvPr/>
        </p:nvSpPr>
        <p:spPr>
          <a:xfrm>
            <a:off x="2122138" y="2547260"/>
            <a:ext cx="5822701"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9" name="Google Shape;469;p63"/>
          <p:cNvSpPr/>
          <p:nvPr/>
        </p:nvSpPr>
        <p:spPr>
          <a:xfrm>
            <a:off x="534982" y="209059"/>
            <a:ext cx="1022119" cy="116658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0" name="Google Shape;470;p63"/>
          <p:cNvSpPr/>
          <p:nvPr/>
        </p:nvSpPr>
        <p:spPr>
          <a:xfrm>
            <a:off x="833481" y="2736941"/>
            <a:ext cx="7954508"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71" name="Google Shape;471;p63"/>
          <p:cNvPicPr preferRelativeResize="0"/>
          <p:nvPr/>
        </p:nvPicPr>
        <p:blipFill rotWithShape="1">
          <a:blip r:embed="rId3">
            <a:alphaModFix/>
          </a:blip>
          <a:srcRect l="41857" t="1472" r="1020" b="69014"/>
          <a:stretch/>
        </p:blipFill>
        <p:spPr>
          <a:xfrm>
            <a:off x="430172" y="1337633"/>
            <a:ext cx="8704825" cy="2663822"/>
          </a:xfrm>
          <a:prstGeom prst="rect">
            <a:avLst/>
          </a:prstGeom>
          <a:noFill/>
          <a:ln>
            <a:noFill/>
          </a:ln>
        </p:spPr>
      </p:pic>
      <p:sp>
        <p:nvSpPr>
          <p:cNvPr id="472" name="Google Shape;472;p63"/>
          <p:cNvSpPr txBox="1"/>
          <p:nvPr/>
        </p:nvSpPr>
        <p:spPr>
          <a:xfrm>
            <a:off x="502725" y="168400"/>
            <a:ext cx="836997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 sz="1600" b="1" i="0" u="none" strike="noStrike" cap="none">
                <a:solidFill>
                  <a:schemeClr val="dk1"/>
                </a:solidFill>
                <a:latin typeface="Proxima Nova"/>
                <a:ea typeface="Proxima Nova"/>
                <a:cs typeface="Proxima Nova"/>
                <a:sym typeface="Proxima Nova"/>
              </a:rPr>
              <a:t>This one is followed by the Service Journey of Line 1 Hasselt – Genk, starting at 10u.</a:t>
            </a:r>
            <a:endParaRPr/>
          </a:p>
        </p:txBody>
      </p:sp>
      <p:cxnSp>
        <p:nvCxnSpPr>
          <p:cNvPr id="473" name="Google Shape;473;p63"/>
          <p:cNvCxnSpPr/>
          <p:nvPr/>
        </p:nvCxnSpPr>
        <p:spPr>
          <a:xfrm>
            <a:off x="579730" y="610600"/>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4"/>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479" name="Google Shape;479;p64"/>
          <p:cNvSpPr txBox="1"/>
          <p:nvPr/>
        </p:nvSpPr>
        <p:spPr>
          <a:xfrm>
            <a:off x="502725" y="168400"/>
            <a:ext cx="836997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 sz="1800" b="1" i="0" u="none" strike="noStrike" cap="none">
                <a:solidFill>
                  <a:schemeClr val="dk1"/>
                </a:solidFill>
                <a:latin typeface="Proxima Nova"/>
                <a:ea typeface="Proxima Nova"/>
                <a:cs typeface="Proxima Nova"/>
                <a:sym typeface="Proxima Nova"/>
              </a:rPr>
              <a:t>(The Service Journeys 3 till 9 are skipped.)</a:t>
            </a:r>
            <a:endParaRPr/>
          </a:p>
        </p:txBody>
      </p:sp>
      <p:cxnSp>
        <p:nvCxnSpPr>
          <p:cNvPr id="480" name="Google Shape;480;p64"/>
          <p:cNvCxnSpPr/>
          <p:nvPr/>
        </p:nvCxnSpPr>
        <p:spPr>
          <a:xfrm>
            <a:off x="579730" y="610600"/>
            <a:ext cx="566400" cy="0"/>
          </a:xfrm>
          <a:prstGeom prst="straightConnector1">
            <a:avLst/>
          </a:prstGeom>
          <a:noFill/>
          <a:ln w="38100" cap="flat" cmpd="sng">
            <a:solidFill>
              <a:schemeClr val="accent1"/>
            </a:solidFill>
            <a:prstDash val="solid"/>
            <a:round/>
            <a:headEnd type="none" w="sm" len="sm"/>
            <a:tailEnd type="none" w="sm" len="sm"/>
          </a:ln>
        </p:spPr>
      </p:cxnSp>
      <p:pic>
        <p:nvPicPr>
          <p:cNvPr id="481" name="Google Shape;481;p64"/>
          <p:cNvPicPr preferRelativeResize="0"/>
          <p:nvPr/>
        </p:nvPicPr>
        <p:blipFill rotWithShape="1">
          <a:blip r:embed="rId3">
            <a:alphaModFix/>
          </a:blip>
          <a:srcRect l="31246" t="10944" r="46594" b="11862"/>
          <a:stretch/>
        </p:blipFill>
        <p:spPr>
          <a:xfrm>
            <a:off x="5217130" y="0"/>
            <a:ext cx="2451490" cy="5058133"/>
          </a:xfrm>
          <a:prstGeom prst="rect">
            <a:avLst/>
          </a:prstGeom>
          <a:noFill/>
          <a:ln>
            <a:noFill/>
          </a:ln>
        </p:spPr>
      </p:pic>
      <p:sp>
        <p:nvSpPr>
          <p:cNvPr id="482" name="Google Shape;482;p64"/>
          <p:cNvSpPr/>
          <p:nvPr/>
        </p:nvSpPr>
        <p:spPr>
          <a:xfrm>
            <a:off x="2034351" y="1443832"/>
            <a:ext cx="3379122" cy="917901"/>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3" name="Google Shape;483;p64"/>
          <p:cNvSpPr/>
          <p:nvPr/>
        </p:nvSpPr>
        <p:spPr>
          <a:xfrm>
            <a:off x="2039961" y="2719184"/>
            <a:ext cx="3379122" cy="220623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5"/>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489" name="Google Shape;489;p65"/>
          <p:cNvSpPr/>
          <p:nvPr/>
        </p:nvSpPr>
        <p:spPr>
          <a:xfrm>
            <a:off x="450670" y="2571749"/>
            <a:ext cx="7315199"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0" name="Google Shape;490;p65"/>
          <p:cNvSpPr/>
          <p:nvPr/>
        </p:nvSpPr>
        <p:spPr>
          <a:xfrm>
            <a:off x="1378131" y="640352"/>
            <a:ext cx="5822701"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1" name="Google Shape;491;p65"/>
          <p:cNvSpPr/>
          <p:nvPr/>
        </p:nvSpPr>
        <p:spPr>
          <a:xfrm>
            <a:off x="2122138" y="2547260"/>
            <a:ext cx="5822701"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2" name="Google Shape;492;p65"/>
          <p:cNvSpPr/>
          <p:nvPr/>
        </p:nvSpPr>
        <p:spPr>
          <a:xfrm>
            <a:off x="534982" y="209059"/>
            <a:ext cx="1022119" cy="116658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3" name="Google Shape;493;p65"/>
          <p:cNvSpPr/>
          <p:nvPr/>
        </p:nvSpPr>
        <p:spPr>
          <a:xfrm>
            <a:off x="833481" y="2736941"/>
            <a:ext cx="7954508" cy="209658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4" name="Google Shape;494;p65"/>
          <p:cNvSpPr/>
          <p:nvPr/>
        </p:nvSpPr>
        <p:spPr>
          <a:xfrm>
            <a:off x="356011" y="3687567"/>
            <a:ext cx="8553320" cy="135419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5" name="Google Shape;495;p65"/>
          <p:cNvPicPr preferRelativeResize="0"/>
          <p:nvPr/>
        </p:nvPicPr>
        <p:blipFill rotWithShape="1">
          <a:blip r:embed="rId3">
            <a:alphaModFix/>
          </a:blip>
          <a:srcRect l="39377" t="72570" r="1453" b="2339"/>
          <a:stretch/>
        </p:blipFill>
        <p:spPr>
          <a:xfrm>
            <a:off x="356011" y="1487365"/>
            <a:ext cx="8663224" cy="2175713"/>
          </a:xfrm>
          <a:prstGeom prst="rect">
            <a:avLst/>
          </a:prstGeom>
          <a:noFill/>
          <a:ln>
            <a:noFill/>
          </a:ln>
        </p:spPr>
      </p:pic>
      <p:sp>
        <p:nvSpPr>
          <p:cNvPr id="496" name="Google Shape;496;p65"/>
          <p:cNvSpPr txBox="1"/>
          <p:nvPr/>
        </p:nvSpPr>
        <p:spPr>
          <a:xfrm>
            <a:off x="502725" y="168400"/>
            <a:ext cx="836997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 sz="1600" b="1" i="0" u="none" strike="noStrike" cap="none">
                <a:solidFill>
                  <a:schemeClr val="dk1"/>
                </a:solidFill>
                <a:latin typeface="Proxima Nova"/>
                <a:ea typeface="Proxima Nova"/>
                <a:cs typeface="Proxima Nova"/>
                <a:sym typeface="Proxima Nova"/>
              </a:rPr>
              <a:t>The final Service Journey is Line G1 Sledderlo – Waterschei, starting at 19u04.</a:t>
            </a:r>
            <a:endParaRPr/>
          </a:p>
        </p:txBody>
      </p:sp>
      <p:cxnSp>
        <p:nvCxnSpPr>
          <p:cNvPr id="497" name="Google Shape;497;p65"/>
          <p:cNvCxnSpPr/>
          <p:nvPr/>
        </p:nvCxnSpPr>
        <p:spPr>
          <a:xfrm>
            <a:off x="579730" y="610600"/>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d030811ec6_0_21"/>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pic>
        <p:nvPicPr>
          <p:cNvPr id="503" name="Google Shape;503;gd030811ec6_0_21"/>
          <p:cNvPicPr preferRelativeResize="0"/>
          <p:nvPr/>
        </p:nvPicPr>
        <p:blipFill rotWithShape="1">
          <a:blip r:embed="rId3">
            <a:alphaModFix/>
          </a:blip>
          <a:srcRect l="641" t="2706" r="805" b="1291"/>
          <a:stretch/>
        </p:blipFill>
        <p:spPr>
          <a:xfrm>
            <a:off x="981717" y="566593"/>
            <a:ext cx="7836904" cy="4521512"/>
          </a:xfrm>
          <a:prstGeom prst="rect">
            <a:avLst/>
          </a:prstGeom>
          <a:noFill/>
          <a:ln>
            <a:noFill/>
          </a:ln>
        </p:spPr>
      </p:pic>
      <p:cxnSp>
        <p:nvCxnSpPr>
          <p:cNvPr id="504" name="Google Shape;504;gd030811ec6_0_2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505" name="Google Shape;505;gd030811ec6_0_2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chemeClr val="dk1"/>
                </a:solidFill>
                <a:latin typeface="Proxima Nova"/>
                <a:ea typeface="Proxima Nova"/>
                <a:cs typeface="Proxima Nova"/>
                <a:sym typeface="Proxima Nova"/>
              </a:rPr>
              <a:t>Planning example</a:t>
            </a:r>
            <a:endParaRPr sz="24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9"/>
        <p:cNvGrpSpPr/>
        <p:nvPr/>
      </p:nvGrpSpPr>
      <p:grpSpPr>
        <a:xfrm>
          <a:off x="0" y="0"/>
          <a:ext cx="0" cy="0"/>
          <a:chOff x="0" y="0"/>
          <a:chExt cx="0" cy="0"/>
        </a:xfrm>
      </p:grpSpPr>
      <p:pic>
        <p:nvPicPr>
          <p:cNvPr id="510" name="Google Shape;510;p30"/>
          <p:cNvPicPr preferRelativeResize="0"/>
          <p:nvPr/>
        </p:nvPicPr>
        <p:blipFill rotWithShape="1">
          <a:blip r:embed="rId3">
            <a:alphaModFix/>
          </a:blip>
          <a:srcRect l="3558"/>
          <a:stretch/>
        </p:blipFill>
        <p:spPr>
          <a:xfrm>
            <a:off x="326275" y="0"/>
            <a:ext cx="8817725" cy="5143500"/>
          </a:xfrm>
          <a:prstGeom prst="rect">
            <a:avLst/>
          </a:prstGeom>
          <a:noFill/>
          <a:ln>
            <a:noFill/>
          </a:ln>
        </p:spPr>
      </p:pic>
      <p:sp>
        <p:nvSpPr>
          <p:cNvPr id="511" name="Google Shape;511;p30"/>
          <p:cNvSpPr/>
          <p:nvPr/>
        </p:nvSpPr>
        <p:spPr>
          <a:xfrm>
            <a:off x="326275" y="3876825"/>
            <a:ext cx="1794300" cy="48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nl" sz="2800" b="0" i="0" u="none" strike="noStrike" cap="none">
                <a:solidFill>
                  <a:schemeClr val="dk1"/>
                </a:solidFill>
                <a:latin typeface="Proxima Nova Semibold"/>
                <a:ea typeface="Proxima Nova Semibold"/>
                <a:cs typeface="Proxima Nova Semibold"/>
                <a:sym typeface="Proxima Nova Semibold"/>
              </a:rPr>
              <a:t>  10’ Break</a:t>
            </a: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12" name="Google Shape;512;p30"/>
          <p:cNvSpPr/>
          <p:nvPr/>
        </p:nvSpPr>
        <p:spPr>
          <a:xfrm rot="5400000">
            <a:off x="-2380050" y="2374800"/>
            <a:ext cx="5154000" cy="3939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6"/>
        <p:cNvGrpSpPr/>
        <p:nvPr/>
      </p:nvGrpSpPr>
      <p:grpSpPr>
        <a:xfrm>
          <a:off x="0" y="0"/>
          <a:ext cx="0" cy="0"/>
          <a:chOff x="0" y="0"/>
          <a:chExt cx="0" cy="0"/>
        </a:xfrm>
      </p:grpSpPr>
      <p:sp>
        <p:nvSpPr>
          <p:cNvPr id="517" name="Google Shape;517;p31"/>
          <p:cNvSpPr txBox="1">
            <a:spLocks noGrp="1"/>
          </p:cNvSpPr>
          <p:nvPr>
            <p:ph type="title" idx="4294967295"/>
          </p:nvPr>
        </p:nvSpPr>
        <p:spPr>
          <a:xfrm>
            <a:off x="228900" y="128580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nl" b="1">
                <a:highlight>
                  <a:schemeClr val="accent1"/>
                </a:highlight>
              </a:rPr>
              <a:t>AP Planning</a:t>
            </a:r>
            <a:endParaRPr b="1">
              <a:highlight>
                <a:schemeClr val="accent1"/>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23" name="Google Shape;523;p3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AP Planning</a:t>
            </a:r>
            <a:endParaRPr sz="2400" b="1" i="0" u="none" strike="noStrike" cap="none">
              <a:solidFill>
                <a:srgbClr val="000000"/>
              </a:solidFill>
              <a:latin typeface="Proxima Nova"/>
              <a:ea typeface="Proxima Nova"/>
              <a:cs typeface="Proxima Nova"/>
              <a:sym typeface="Proxima Nova"/>
            </a:endParaRPr>
          </a:p>
        </p:txBody>
      </p:sp>
      <p:cxnSp>
        <p:nvCxnSpPr>
          <p:cNvPr id="524" name="Google Shape;524;p3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525" name="Google Shape;525;p32"/>
          <p:cNvPicPr preferRelativeResize="0"/>
          <p:nvPr/>
        </p:nvPicPr>
        <p:blipFill rotWithShape="1">
          <a:blip r:embed="rId3">
            <a:alphaModFix/>
          </a:blip>
          <a:srcRect l="1072" t="3274" r="1000" b="2276"/>
          <a:stretch/>
        </p:blipFill>
        <p:spPr>
          <a:xfrm>
            <a:off x="366764" y="713436"/>
            <a:ext cx="8686801" cy="43258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Agenda</a:t>
            </a:r>
            <a:endParaRPr sz="2400" b="1" i="0" u="none" strike="noStrike" cap="none">
              <a:solidFill>
                <a:srgbClr val="000000"/>
              </a:solidFill>
              <a:latin typeface="Proxima Nova"/>
              <a:ea typeface="Proxima Nova"/>
              <a:cs typeface="Proxima Nova"/>
              <a:sym typeface="Proxima Nova"/>
            </a:endParaRPr>
          </a:p>
        </p:txBody>
      </p:sp>
      <p:cxnSp>
        <p:nvCxnSpPr>
          <p:cNvPr id="116" name="Google Shape;116;p4"/>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graphicFrame>
        <p:nvGraphicFramePr>
          <p:cNvPr id="117" name="Google Shape;117;p4"/>
          <p:cNvGraphicFramePr/>
          <p:nvPr/>
        </p:nvGraphicFramePr>
        <p:xfrm>
          <a:off x="952500" y="1354313"/>
          <a:ext cx="7239000" cy="3169680"/>
        </p:xfrm>
        <a:graphic>
          <a:graphicData uri="http://schemas.openxmlformats.org/drawingml/2006/table">
            <a:tbl>
              <a:tblPr>
                <a:noFill/>
                <a:tableStyleId>{93B8D6CA-B5F0-4A8F-B266-51BFB1533EB7}</a:tableStyleId>
              </a:tblPr>
              <a:tblGrid>
                <a:gridCol w="5732975">
                  <a:extLst>
                    <a:ext uri="{9D8B030D-6E8A-4147-A177-3AD203B41FA5}">
                      <a16:colId xmlns:a16="http://schemas.microsoft.com/office/drawing/2014/main" val="20000"/>
                    </a:ext>
                  </a:extLst>
                </a:gridCol>
                <a:gridCol w="150602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rPr>
                        <a:t>Introduction</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10’</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rPr>
                        <a:t>Recap</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10’</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rPr>
                        <a:t>Mapping BLTAC on NeTEx</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40’</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rPr>
                        <a:t>Planning example</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20’</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rPr>
                        <a:t>Break</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10’</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rPr>
                        <a:t>Discussion Planning AP</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30’</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rPr>
                        <a:t>Q&amp;A</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10’</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rPr>
                        <a:t>Next steps</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 sz="1400" u="none" strike="noStrike" cap="none">
                          <a:solidFill>
                            <a:schemeClr val="lt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10’</a:t>
                      </a:r>
                      <a:endParaRPr sz="1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extLst>
                  <a:ext uri="{0D108BD9-81ED-4DB2-BD59-A6C34878D82A}">
                    <a16:rowId xmlns:a16="http://schemas.microsoft.com/office/drawing/2014/main" val="10007"/>
                  </a:ext>
                </a:extLst>
              </a:tr>
            </a:tbl>
          </a:graphicData>
        </a:graphic>
      </p:graphicFrame>
      <p:sp>
        <p:nvSpPr>
          <p:cNvPr id="118" name="Google Shape;118;p4"/>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6"/>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31" name="Google Shape;531;p66"/>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AP Planning</a:t>
            </a:r>
            <a:endParaRPr sz="2400" b="1" i="0" u="none" strike="noStrike" cap="none">
              <a:solidFill>
                <a:srgbClr val="000000"/>
              </a:solidFill>
              <a:latin typeface="Proxima Nova"/>
              <a:ea typeface="Proxima Nova"/>
              <a:cs typeface="Proxima Nova"/>
              <a:sym typeface="Proxima Nova"/>
            </a:endParaRPr>
          </a:p>
        </p:txBody>
      </p:sp>
      <p:cxnSp>
        <p:nvCxnSpPr>
          <p:cNvPr id="532" name="Google Shape;532;p66"/>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533" name="Google Shape;533;p66"/>
          <p:cNvPicPr preferRelativeResize="0"/>
          <p:nvPr/>
        </p:nvPicPr>
        <p:blipFill rotWithShape="1">
          <a:blip r:embed="rId3">
            <a:alphaModFix/>
          </a:blip>
          <a:srcRect l="1072" t="3274" r="1000" b="2276"/>
          <a:stretch/>
        </p:blipFill>
        <p:spPr>
          <a:xfrm>
            <a:off x="366764" y="713436"/>
            <a:ext cx="8686801" cy="4325812"/>
          </a:xfrm>
          <a:prstGeom prst="rect">
            <a:avLst/>
          </a:prstGeom>
          <a:noFill/>
          <a:ln>
            <a:noFill/>
          </a:ln>
        </p:spPr>
      </p:pic>
      <p:sp>
        <p:nvSpPr>
          <p:cNvPr id="534" name="Google Shape;534;p66"/>
          <p:cNvSpPr/>
          <p:nvPr/>
        </p:nvSpPr>
        <p:spPr>
          <a:xfrm>
            <a:off x="366764" y="713436"/>
            <a:ext cx="8626511" cy="2331143"/>
          </a:xfrm>
          <a:prstGeom prst="rect">
            <a:avLst/>
          </a:prstGeom>
          <a:solidFill>
            <a:srgbClr val="FFC000">
              <a:alpha val="2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40" name="Google Shape;540;p67"/>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AP Planning</a:t>
            </a:r>
            <a:endParaRPr sz="2400" b="1" i="0" u="none" strike="noStrike" cap="none">
              <a:solidFill>
                <a:srgbClr val="000000"/>
              </a:solidFill>
              <a:latin typeface="Proxima Nova"/>
              <a:ea typeface="Proxima Nova"/>
              <a:cs typeface="Proxima Nova"/>
              <a:sym typeface="Proxima Nova"/>
            </a:endParaRPr>
          </a:p>
        </p:txBody>
      </p:sp>
      <p:cxnSp>
        <p:nvCxnSpPr>
          <p:cNvPr id="541" name="Google Shape;541;p67"/>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542" name="Google Shape;542;p67"/>
          <p:cNvPicPr preferRelativeResize="0"/>
          <p:nvPr/>
        </p:nvPicPr>
        <p:blipFill rotWithShape="1">
          <a:blip r:embed="rId3">
            <a:alphaModFix/>
          </a:blip>
          <a:srcRect l="859" t="3151" r="76335" b="47851"/>
          <a:stretch/>
        </p:blipFill>
        <p:spPr>
          <a:xfrm>
            <a:off x="2609681" y="394992"/>
            <a:ext cx="3924637" cy="435351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8"/>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48" name="Google Shape;548;p68"/>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AP Planning</a:t>
            </a:r>
            <a:endParaRPr sz="2400" b="1" i="0" u="none" strike="noStrike" cap="none">
              <a:solidFill>
                <a:srgbClr val="000000"/>
              </a:solidFill>
              <a:latin typeface="Proxima Nova"/>
              <a:ea typeface="Proxima Nova"/>
              <a:cs typeface="Proxima Nova"/>
              <a:sym typeface="Proxima Nova"/>
            </a:endParaRPr>
          </a:p>
        </p:txBody>
      </p:sp>
      <p:cxnSp>
        <p:nvCxnSpPr>
          <p:cNvPr id="549" name="Google Shape;549;p68"/>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550" name="Google Shape;550;p68"/>
          <p:cNvPicPr preferRelativeResize="0"/>
          <p:nvPr/>
        </p:nvPicPr>
        <p:blipFill rotWithShape="1">
          <a:blip r:embed="rId3">
            <a:alphaModFix/>
          </a:blip>
          <a:srcRect l="25490" t="2010" r="18527" b="48343"/>
          <a:stretch/>
        </p:blipFill>
        <p:spPr>
          <a:xfrm>
            <a:off x="533838" y="704007"/>
            <a:ext cx="8076324" cy="369805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9"/>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56" name="Google Shape;556;p69"/>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AP Planning</a:t>
            </a:r>
            <a:endParaRPr sz="2400" b="1" i="0" u="none" strike="noStrike" cap="none">
              <a:solidFill>
                <a:srgbClr val="000000"/>
              </a:solidFill>
              <a:latin typeface="Proxima Nova"/>
              <a:ea typeface="Proxima Nova"/>
              <a:cs typeface="Proxima Nova"/>
              <a:sym typeface="Proxima Nova"/>
            </a:endParaRPr>
          </a:p>
        </p:txBody>
      </p:sp>
      <p:cxnSp>
        <p:nvCxnSpPr>
          <p:cNvPr id="557" name="Google Shape;557;p69"/>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558" name="Google Shape;558;p69"/>
          <p:cNvPicPr preferRelativeResize="0"/>
          <p:nvPr/>
        </p:nvPicPr>
        <p:blipFill rotWithShape="1">
          <a:blip r:embed="rId3">
            <a:alphaModFix/>
          </a:blip>
          <a:srcRect l="1072" t="3274" r="1000" b="2276"/>
          <a:stretch/>
        </p:blipFill>
        <p:spPr>
          <a:xfrm>
            <a:off x="366764" y="713436"/>
            <a:ext cx="8686801" cy="4325812"/>
          </a:xfrm>
          <a:prstGeom prst="rect">
            <a:avLst/>
          </a:prstGeom>
          <a:noFill/>
          <a:ln>
            <a:noFill/>
          </a:ln>
        </p:spPr>
      </p:pic>
      <p:sp>
        <p:nvSpPr>
          <p:cNvPr id="559" name="Google Shape;559;p69"/>
          <p:cNvSpPr/>
          <p:nvPr/>
        </p:nvSpPr>
        <p:spPr>
          <a:xfrm rot="10800000" flipH="1">
            <a:off x="366764" y="3044579"/>
            <a:ext cx="8626511" cy="1994669"/>
          </a:xfrm>
          <a:prstGeom prst="rect">
            <a:avLst/>
          </a:prstGeom>
          <a:solidFill>
            <a:srgbClr val="FFC000">
              <a:alpha val="2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0"/>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65" name="Google Shape;565;p70"/>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AP Planning</a:t>
            </a:r>
            <a:endParaRPr sz="2400" b="1" i="0" u="none" strike="noStrike" cap="none">
              <a:solidFill>
                <a:srgbClr val="000000"/>
              </a:solidFill>
              <a:latin typeface="Proxima Nova"/>
              <a:ea typeface="Proxima Nova"/>
              <a:cs typeface="Proxima Nova"/>
              <a:sym typeface="Proxima Nova"/>
            </a:endParaRPr>
          </a:p>
        </p:txBody>
      </p:sp>
      <p:cxnSp>
        <p:nvCxnSpPr>
          <p:cNvPr id="566" name="Google Shape;566;p70"/>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567" name="Google Shape;567;p70"/>
          <p:cNvPicPr preferRelativeResize="0"/>
          <p:nvPr/>
        </p:nvPicPr>
        <p:blipFill rotWithShape="1">
          <a:blip r:embed="rId3">
            <a:alphaModFix/>
          </a:blip>
          <a:srcRect l="46439" t="58014" r="1001" b="2275"/>
          <a:stretch/>
        </p:blipFill>
        <p:spPr>
          <a:xfrm>
            <a:off x="1009861" y="1415669"/>
            <a:ext cx="7486022" cy="29201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1"/>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73" name="Google Shape;573;p71"/>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AP Planning</a:t>
            </a:r>
            <a:endParaRPr sz="2400" b="1" i="0" u="none" strike="noStrike" cap="none">
              <a:solidFill>
                <a:srgbClr val="000000"/>
              </a:solidFill>
              <a:latin typeface="Proxima Nova"/>
              <a:ea typeface="Proxima Nova"/>
              <a:cs typeface="Proxima Nova"/>
              <a:sym typeface="Proxima Nova"/>
            </a:endParaRPr>
          </a:p>
        </p:txBody>
      </p:sp>
      <p:cxnSp>
        <p:nvCxnSpPr>
          <p:cNvPr id="574" name="Google Shape;574;p71"/>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575" name="Google Shape;575;p71"/>
          <p:cNvPicPr preferRelativeResize="0"/>
          <p:nvPr/>
        </p:nvPicPr>
        <p:blipFill rotWithShape="1">
          <a:blip r:embed="rId3">
            <a:alphaModFix/>
          </a:blip>
          <a:srcRect l="12814" t="57945" r="31415" b="2343"/>
          <a:stretch/>
        </p:blipFill>
        <p:spPr>
          <a:xfrm>
            <a:off x="673242" y="1445813"/>
            <a:ext cx="7943220" cy="2920193"/>
          </a:xfrm>
          <a:prstGeom prst="rect">
            <a:avLst/>
          </a:prstGeom>
          <a:noFill/>
          <a:ln>
            <a:noFill/>
          </a:ln>
        </p:spPr>
      </p:pic>
      <p:sp>
        <p:nvSpPr>
          <p:cNvPr id="576" name="Google Shape;576;p71"/>
          <p:cNvSpPr/>
          <p:nvPr/>
        </p:nvSpPr>
        <p:spPr>
          <a:xfrm>
            <a:off x="6209881" y="2491991"/>
            <a:ext cx="2808123" cy="18740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AP Planning</a:t>
            </a:r>
            <a:endParaRPr sz="2400" b="1" i="0" u="none" strike="noStrike" cap="none">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584" name="Google Shape;584;p72"/>
          <p:cNvPicPr preferRelativeResize="0"/>
          <p:nvPr/>
        </p:nvPicPr>
        <p:blipFill rotWithShape="1">
          <a:blip r:embed="rId3">
            <a:alphaModFix/>
          </a:blip>
          <a:srcRect l="1072" t="3274" r="1000" b="2276"/>
          <a:stretch/>
        </p:blipFill>
        <p:spPr>
          <a:xfrm>
            <a:off x="366764" y="713436"/>
            <a:ext cx="8686801" cy="43258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3"/>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90" name="Google Shape;590;p73"/>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In / out of scope?</a:t>
            </a:r>
            <a:endParaRPr sz="2400" b="1" i="0" u="none" strike="noStrike" cap="none">
              <a:solidFill>
                <a:srgbClr val="000000"/>
              </a:solidFill>
              <a:latin typeface="Proxima Nova"/>
              <a:ea typeface="Proxima Nova"/>
              <a:cs typeface="Proxima Nova"/>
              <a:sym typeface="Proxima Nova"/>
            </a:endParaRPr>
          </a:p>
        </p:txBody>
      </p:sp>
      <p:cxnSp>
        <p:nvCxnSpPr>
          <p:cNvPr id="591" name="Google Shape;591;p73"/>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sp>
        <p:nvSpPr>
          <p:cNvPr id="592" name="Google Shape;592;p73"/>
          <p:cNvSpPr txBox="1"/>
          <p:nvPr/>
        </p:nvSpPr>
        <p:spPr>
          <a:xfrm>
            <a:off x="617080" y="768545"/>
            <a:ext cx="5705183" cy="2222403"/>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000000"/>
              </a:buClr>
              <a:buSzPts val="1800"/>
              <a:buFont typeface="Arial"/>
              <a:buChar char="•"/>
            </a:pPr>
            <a:r>
              <a:rPr lang="nl" sz="1800" b="0" i="0" u="none" strike="noStrike" cap="none">
                <a:solidFill>
                  <a:srgbClr val="000000"/>
                </a:solidFill>
                <a:latin typeface="Arial"/>
                <a:ea typeface="Arial"/>
                <a:cs typeface="Arial"/>
                <a:sym typeface="Arial"/>
              </a:rPr>
              <a:t>Timing (on Links and Stops)</a:t>
            </a:r>
            <a:endParaRPr/>
          </a:p>
          <a:p>
            <a:pPr marL="285750" marR="0" lvl="0" indent="-285750" algn="l" rtl="0">
              <a:lnSpc>
                <a:spcPct val="200000"/>
              </a:lnSpc>
              <a:spcBef>
                <a:spcPts val="0"/>
              </a:spcBef>
              <a:spcAft>
                <a:spcPts val="0"/>
              </a:spcAft>
              <a:buClr>
                <a:srgbClr val="000000"/>
              </a:buClr>
              <a:buSzPts val="1800"/>
              <a:buFont typeface="Arial"/>
              <a:buChar char="•"/>
            </a:pPr>
            <a:r>
              <a:rPr lang="nl" sz="1800" b="0" i="0" u="none" strike="noStrike" cap="none">
                <a:solidFill>
                  <a:srgbClr val="000000"/>
                </a:solidFill>
                <a:latin typeface="Arial"/>
                <a:ea typeface="Arial"/>
                <a:cs typeface="Arial"/>
                <a:sym typeface="Arial"/>
              </a:rPr>
              <a:t>Duties (assigning Shifts to Blocks)</a:t>
            </a:r>
            <a:endParaRPr/>
          </a:p>
          <a:p>
            <a:pPr marL="285750" marR="0" lvl="0" indent="-285750" algn="l" rtl="0">
              <a:lnSpc>
                <a:spcPct val="200000"/>
              </a:lnSpc>
              <a:spcBef>
                <a:spcPts val="0"/>
              </a:spcBef>
              <a:spcAft>
                <a:spcPts val="0"/>
              </a:spcAft>
              <a:buClr>
                <a:srgbClr val="000000"/>
              </a:buClr>
              <a:buSzPts val="1800"/>
              <a:buFont typeface="Arial"/>
              <a:buChar char="•"/>
            </a:pPr>
            <a:r>
              <a:rPr lang="nl" sz="1800" b="0" i="0" u="none" strike="noStrike" cap="none">
                <a:solidFill>
                  <a:srgbClr val="000000"/>
                </a:solidFill>
                <a:latin typeface="Arial"/>
                <a:ea typeface="Arial"/>
                <a:cs typeface="Arial"/>
                <a:sym typeface="Arial"/>
              </a:rPr>
              <a:t>VehicleServices (assigning Vehicles to Blocks)</a:t>
            </a:r>
            <a:endParaRPr/>
          </a:p>
          <a:p>
            <a:pPr marL="285750" marR="0" lvl="0" indent="-285750" algn="l" rtl="0">
              <a:lnSpc>
                <a:spcPct val="200000"/>
              </a:lnSpc>
              <a:spcBef>
                <a:spcPts val="0"/>
              </a:spcBef>
              <a:spcAft>
                <a:spcPts val="0"/>
              </a:spcAft>
              <a:buClr>
                <a:srgbClr val="000000"/>
              </a:buClr>
              <a:buSzPts val="1800"/>
              <a:buFont typeface="Arial"/>
              <a:buChar char="•"/>
            </a:pPr>
            <a:r>
              <a:rPr lang="nl" sz="1800" b="0" i="0" u="none" strike="noStrike" cap="none">
                <a:solidFill>
                  <a:srgbClr val="000000"/>
                </a:solidFill>
                <a:latin typeface="Arial"/>
                <a:ea typeface="Arial"/>
                <a:cs typeface="Arial"/>
                <a:sym typeface="Arial"/>
              </a:rPr>
              <a:t>Control and monitoring</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2">
                                            <p:txEl>
                                              <p:pRg st="0" end="0"/>
                                            </p:txEl>
                                          </p:spTgt>
                                        </p:tgtEl>
                                        <p:attrNameLst>
                                          <p:attrName>style.visibility</p:attrName>
                                        </p:attrNameLst>
                                      </p:cBhvr>
                                      <p:to>
                                        <p:strVal val="visible"/>
                                      </p:to>
                                    </p:set>
                                    <p:animEffect transition="in" filter="fade">
                                      <p:cBhvr>
                                        <p:cTn id="7" dur="500"/>
                                        <p:tgtEl>
                                          <p:spTgt spid="5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2">
                                            <p:txEl>
                                              <p:pRg st="1" end="1"/>
                                            </p:txEl>
                                          </p:spTgt>
                                        </p:tgtEl>
                                        <p:attrNameLst>
                                          <p:attrName>style.visibility</p:attrName>
                                        </p:attrNameLst>
                                      </p:cBhvr>
                                      <p:to>
                                        <p:strVal val="visible"/>
                                      </p:to>
                                    </p:set>
                                    <p:animEffect transition="in" filter="fade">
                                      <p:cBhvr>
                                        <p:cTn id="12" dur="500"/>
                                        <p:tgtEl>
                                          <p:spTgt spid="5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2">
                                            <p:txEl>
                                              <p:pRg st="2" end="2"/>
                                            </p:txEl>
                                          </p:spTgt>
                                        </p:tgtEl>
                                        <p:attrNameLst>
                                          <p:attrName>style.visibility</p:attrName>
                                        </p:attrNameLst>
                                      </p:cBhvr>
                                      <p:to>
                                        <p:strVal val="visible"/>
                                      </p:to>
                                    </p:set>
                                    <p:animEffect transition="in" filter="fade">
                                      <p:cBhvr>
                                        <p:cTn id="17" dur="500"/>
                                        <p:tgtEl>
                                          <p:spTgt spid="5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2">
                                            <p:txEl>
                                              <p:pRg st="3" end="3"/>
                                            </p:txEl>
                                          </p:spTgt>
                                        </p:tgtEl>
                                        <p:attrNameLst>
                                          <p:attrName>style.visibility</p:attrName>
                                        </p:attrNameLst>
                                      </p:cBhvr>
                                      <p:to>
                                        <p:strVal val="visible"/>
                                      </p:to>
                                    </p:set>
                                    <p:animEffect transition="in" filter="fade">
                                      <p:cBhvr>
                                        <p:cTn id="22" dur="500"/>
                                        <p:tgtEl>
                                          <p:spTgt spid="5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1"/>
          <p:cNvSpPr txBox="1">
            <a:spLocks noGrp="1"/>
          </p:cNvSpPr>
          <p:nvPr>
            <p:ph type="title" idx="4294967295"/>
          </p:nvPr>
        </p:nvSpPr>
        <p:spPr>
          <a:xfrm>
            <a:off x="228900" y="128580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en-GB" b="1" dirty="0">
                <a:highlight>
                  <a:schemeClr val="accent1"/>
                </a:highlight>
              </a:rPr>
              <a:t>Classes &amp; Attributes</a:t>
            </a:r>
            <a:endParaRPr b="1" dirty="0">
              <a:highlight>
                <a:schemeClr val="accent1"/>
              </a:highlight>
            </a:endParaRPr>
          </a:p>
        </p:txBody>
      </p:sp>
    </p:spTree>
    <p:extLst>
      <p:ext uri="{BB962C8B-B14F-4D97-AF65-F5344CB8AC3E}">
        <p14:creationId xmlns:p14="http://schemas.microsoft.com/office/powerpoint/2010/main" val="2978065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ServiceCalendar</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4" name="Picture 3">
            <a:extLst>
              <a:ext uri="{FF2B5EF4-FFF2-40B4-BE49-F238E27FC236}">
                <a16:creationId xmlns:a16="http://schemas.microsoft.com/office/drawing/2014/main" id="{A278C354-FE2A-4A4F-8712-E06D29D65FAB}"/>
              </a:ext>
            </a:extLst>
          </p:cNvPr>
          <p:cNvPicPr>
            <a:picLocks noChangeAspect="1"/>
          </p:cNvPicPr>
          <p:nvPr/>
        </p:nvPicPr>
        <p:blipFill>
          <a:blip r:embed="rId3"/>
          <a:stretch>
            <a:fillRect/>
          </a:stretch>
        </p:blipFill>
        <p:spPr>
          <a:xfrm>
            <a:off x="1923914" y="1012745"/>
            <a:ext cx="5296172" cy="3118010"/>
          </a:xfrm>
          <a:prstGeom prst="rect">
            <a:avLst/>
          </a:prstGeom>
        </p:spPr>
      </p:pic>
      <p:sp>
        <p:nvSpPr>
          <p:cNvPr id="7" name="Google Shape;576;p71">
            <a:extLst>
              <a:ext uri="{FF2B5EF4-FFF2-40B4-BE49-F238E27FC236}">
                <a16:creationId xmlns:a16="http://schemas.microsoft.com/office/drawing/2014/main" id="{06688519-443E-495C-9D08-2C20E6CC338F}"/>
              </a:ext>
            </a:extLst>
          </p:cNvPr>
          <p:cNvSpPr/>
          <p:nvPr/>
        </p:nvSpPr>
        <p:spPr>
          <a:xfrm>
            <a:off x="594337" y="3230573"/>
            <a:ext cx="6904448" cy="112424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 name="Google Shape;231;p17">
            <a:extLst>
              <a:ext uri="{FF2B5EF4-FFF2-40B4-BE49-F238E27FC236}">
                <a16:creationId xmlns:a16="http://schemas.microsoft.com/office/drawing/2014/main" id="{158285F3-0FDC-4849-9D38-CC4A60E872E4}"/>
              </a:ext>
            </a:extLst>
          </p:cNvPr>
          <p:cNvPicPr preferRelativeResize="0"/>
          <p:nvPr/>
        </p:nvPicPr>
        <p:blipFill rotWithShape="1">
          <a:blip r:embed="rId4">
            <a:alphaModFix/>
          </a:blip>
          <a:srcRect l="3985" t="4518" r="84539" b="63126"/>
          <a:stretch/>
        </p:blipFill>
        <p:spPr>
          <a:xfrm>
            <a:off x="7466076" y="2218516"/>
            <a:ext cx="1554479" cy="2600372"/>
          </a:xfrm>
          <a:prstGeom prst="rect">
            <a:avLst/>
          </a:prstGeom>
          <a:noFill/>
          <a:ln>
            <a:noFill/>
          </a:ln>
        </p:spPr>
      </p:pic>
    </p:spTree>
    <p:extLst>
      <p:ext uri="{BB962C8B-B14F-4D97-AF65-F5344CB8AC3E}">
        <p14:creationId xmlns:p14="http://schemas.microsoft.com/office/powerpoint/2010/main" val="238792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5"/>
          <p:cNvPicPr preferRelativeResize="0"/>
          <p:nvPr/>
        </p:nvPicPr>
        <p:blipFill rotWithShape="1">
          <a:blip r:embed="rId3">
            <a:alphaModFix/>
          </a:blip>
          <a:srcRect t="10504"/>
          <a:stretch/>
        </p:blipFill>
        <p:spPr>
          <a:xfrm>
            <a:off x="1726187" y="1626957"/>
            <a:ext cx="5691626" cy="1802359"/>
          </a:xfrm>
          <a:prstGeom prst="rect">
            <a:avLst/>
          </a:prstGeom>
          <a:noFill/>
          <a:ln>
            <a:noFill/>
          </a:ln>
        </p:spPr>
      </p:pic>
      <p:sp>
        <p:nvSpPr>
          <p:cNvPr id="124" name="Google Shape;124;p5"/>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Round of the virtual table</a:t>
            </a:r>
            <a:endParaRPr sz="2400" b="1" i="0" u="none" strike="noStrike" cap="none">
              <a:solidFill>
                <a:srgbClr val="000000"/>
              </a:solidFill>
              <a:latin typeface="Proxima Nova"/>
              <a:ea typeface="Proxima Nova"/>
              <a:cs typeface="Proxima Nova"/>
              <a:sym typeface="Proxima Nova"/>
            </a:endParaRPr>
          </a:p>
        </p:txBody>
      </p:sp>
      <p:cxnSp>
        <p:nvCxnSpPr>
          <p:cNvPr id="125" name="Google Shape;125;p5"/>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26" name="Google Shape;126;p5"/>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DayTypeAssignment</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A66CDED2-40DF-4256-99E8-07CFF03C0CB0}"/>
              </a:ext>
            </a:extLst>
          </p:cNvPr>
          <p:cNvPicPr>
            <a:picLocks noChangeAspect="1"/>
          </p:cNvPicPr>
          <p:nvPr/>
        </p:nvPicPr>
        <p:blipFill>
          <a:blip r:embed="rId3"/>
          <a:stretch>
            <a:fillRect/>
          </a:stretch>
        </p:blipFill>
        <p:spPr>
          <a:xfrm>
            <a:off x="1911213" y="1130226"/>
            <a:ext cx="5321573" cy="2883048"/>
          </a:xfrm>
          <a:prstGeom prst="rect">
            <a:avLst/>
          </a:prstGeom>
        </p:spPr>
      </p:pic>
      <p:pic>
        <p:nvPicPr>
          <p:cNvPr id="9" name="Google Shape;231;p17">
            <a:extLst>
              <a:ext uri="{FF2B5EF4-FFF2-40B4-BE49-F238E27FC236}">
                <a16:creationId xmlns:a16="http://schemas.microsoft.com/office/drawing/2014/main" id="{F5748D5B-278A-4AF6-BFD2-282C35F3B71F}"/>
              </a:ext>
            </a:extLst>
          </p:cNvPr>
          <p:cNvPicPr preferRelativeResize="0"/>
          <p:nvPr/>
        </p:nvPicPr>
        <p:blipFill rotWithShape="1">
          <a:blip r:embed="rId4">
            <a:alphaModFix/>
          </a:blip>
          <a:srcRect l="3985" t="4518" r="84539" b="63126"/>
          <a:stretch/>
        </p:blipFill>
        <p:spPr>
          <a:xfrm>
            <a:off x="7466076" y="2218516"/>
            <a:ext cx="1554479" cy="2600372"/>
          </a:xfrm>
          <a:prstGeom prst="rect">
            <a:avLst/>
          </a:prstGeom>
          <a:noFill/>
          <a:ln>
            <a:noFill/>
          </a:ln>
        </p:spPr>
      </p:pic>
    </p:spTree>
    <p:extLst>
      <p:ext uri="{BB962C8B-B14F-4D97-AF65-F5344CB8AC3E}">
        <p14:creationId xmlns:p14="http://schemas.microsoft.com/office/powerpoint/2010/main" val="248572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DayType</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5D4C9E33-C08F-493E-BA80-BBB7D259E0DE}"/>
              </a:ext>
            </a:extLst>
          </p:cNvPr>
          <p:cNvPicPr>
            <a:picLocks noChangeAspect="1"/>
          </p:cNvPicPr>
          <p:nvPr/>
        </p:nvPicPr>
        <p:blipFill>
          <a:blip r:embed="rId3"/>
          <a:stretch>
            <a:fillRect/>
          </a:stretch>
        </p:blipFill>
        <p:spPr>
          <a:xfrm>
            <a:off x="1901688" y="1374713"/>
            <a:ext cx="5340624" cy="2394073"/>
          </a:xfrm>
          <a:prstGeom prst="rect">
            <a:avLst/>
          </a:prstGeom>
        </p:spPr>
      </p:pic>
      <p:sp>
        <p:nvSpPr>
          <p:cNvPr id="7" name="Google Shape;576;p71">
            <a:extLst>
              <a:ext uri="{FF2B5EF4-FFF2-40B4-BE49-F238E27FC236}">
                <a16:creationId xmlns:a16="http://schemas.microsoft.com/office/drawing/2014/main" id="{06688519-443E-495C-9D08-2C20E6CC338F}"/>
              </a:ext>
            </a:extLst>
          </p:cNvPr>
          <p:cNvSpPr/>
          <p:nvPr/>
        </p:nvSpPr>
        <p:spPr>
          <a:xfrm>
            <a:off x="879761" y="3287276"/>
            <a:ext cx="6421723" cy="10816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 name="Google Shape;231;p17">
            <a:extLst>
              <a:ext uri="{FF2B5EF4-FFF2-40B4-BE49-F238E27FC236}">
                <a16:creationId xmlns:a16="http://schemas.microsoft.com/office/drawing/2014/main" id="{D244AEDB-BCD8-4276-9AE4-89405E9644F3}"/>
              </a:ext>
            </a:extLst>
          </p:cNvPr>
          <p:cNvPicPr preferRelativeResize="0"/>
          <p:nvPr/>
        </p:nvPicPr>
        <p:blipFill rotWithShape="1">
          <a:blip r:embed="rId4">
            <a:alphaModFix/>
          </a:blip>
          <a:srcRect l="3985" t="4518" r="84539" b="63126"/>
          <a:stretch/>
        </p:blipFill>
        <p:spPr>
          <a:xfrm>
            <a:off x="7466076" y="2218516"/>
            <a:ext cx="1554479" cy="2600372"/>
          </a:xfrm>
          <a:prstGeom prst="rect">
            <a:avLst/>
          </a:prstGeom>
          <a:noFill/>
          <a:ln>
            <a:noFill/>
          </a:ln>
        </p:spPr>
      </p:pic>
    </p:spTree>
    <p:extLst>
      <p:ext uri="{BB962C8B-B14F-4D97-AF65-F5344CB8AC3E}">
        <p14:creationId xmlns:p14="http://schemas.microsoft.com/office/powerpoint/2010/main" val="255709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24172" y="244200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PropertyOfDay</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E7553D1B-C37D-49E9-B6BC-44A3F53DB914}"/>
              </a:ext>
            </a:extLst>
          </p:cNvPr>
          <p:cNvPicPr>
            <a:picLocks noChangeAspect="1"/>
          </p:cNvPicPr>
          <p:nvPr/>
        </p:nvPicPr>
        <p:blipFill>
          <a:blip r:embed="rId3"/>
          <a:stretch>
            <a:fillRect/>
          </a:stretch>
        </p:blipFill>
        <p:spPr>
          <a:xfrm>
            <a:off x="3911828" y="33400"/>
            <a:ext cx="4006595" cy="2298320"/>
          </a:xfrm>
          <a:prstGeom prst="rect">
            <a:avLst/>
          </a:prstGeom>
        </p:spPr>
      </p:pic>
      <p:pic>
        <p:nvPicPr>
          <p:cNvPr id="3" name="Picture 2">
            <a:extLst>
              <a:ext uri="{FF2B5EF4-FFF2-40B4-BE49-F238E27FC236}">
                <a16:creationId xmlns:a16="http://schemas.microsoft.com/office/drawing/2014/main" id="{E7B7CF45-D00D-4D44-B88F-E055B5D0C7EA}"/>
              </a:ext>
            </a:extLst>
          </p:cNvPr>
          <p:cNvPicPr>
            <a:picLocks noChangeAspect="1"/>
          </p:cNvPicPr>
          <p:nvPr/>
        </p:nvPicPr>
        <p:blipFill>
          <a:blip r:embed="rId4"/>
          <a:stretch>
            <a:fillRect/>
          </a:stretch>
        </p:blipFill>
        <p:spPr>
          <a:xfrm>
            <a:off x="3911828" y="2292140"/>
            <a:ext cx="3970300" cy="2678006"/>
          </a:xfrm>
          <a:prstGeom prst="rect">
            <a:avLst/>
          </a:prstGeom>
        </p:spPr>
      </p:pic>
      <p:pic>
        <p:nvPicPr>
          <p:cNvPr id="8" name="Google Shape;231;p17">
            <a:extLst>
              <a:ext uri="{FF2B5EF4-FFF2-40B4-BE49-F238E27FC236}">
                <a16:creationId xmlns:a16="http://schemas.microsoft.com/office/drawing/2014/main" id="{989214F9-3564-473A-B50C-6030BED896E8}"/>
              </a:ext>
            </a:extLst>
          </p:cNvPr>
          <p:cNvPicPr preferRelativeResize="0"/>
          <p:nvPr/>
        </p:nvPicPr>
        <p:blipFill rotWithShape="1">
          <a:blip r:embed="rId5">
            <a:alphaModFix/>
          </a:blip>
          <a:srcRect l="3985" t="4518" r="84539" b="63126"/>
          <a:stretch/>
        </p:blipFill>
        <p:spPr>
          <a:xfrm>
            <a:off x="1052831" y="2140792"/>
            <a:ext cx="1554479" cy="2600372"/>
          </a:xfrm>
          <a:prstGeom prst="rect">
            <a:avLst/>
          </a:prstGeom>
          <a:noFill/>
          <a:ln>
            <a:noFill/>
          </a:ln>
        </p:spPr>
      </p:pic>
    </p:spTree>
    <p:extLst>
      <p:ext uri="{BB962C8B-B14F-4D97-AF65-F5344CB8AC3E}">
        <p14:creationId xmlns:p14="http://schemas.microsoft.com/office/powerpoint/2010/main" val="1241606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rgbClr val="000000"/>
                </a:solidFill>
                <a:latin typeface="Proxima Nova"/>
                <a:ea typeface="Proxima Nova"/>
                <a:cs typeface="Proxima Nova"/>
                <a:sym typeface="Proxima Nova"/>
              </a:rPr>
              <a:t>Garage</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9F6D1783-038A-4EF8-87FB-6C18ED705061}"/>
              </a:ext>
            </a:extLst>
          </p:cNvPr>
          <p:cNvPicPr>
            <a:picLocks noChangeAspect="1"/>
          </p:cNvPicPr>
          <p:nvPr/>
        </p:nvPicPr>
        <p:blipFill>
          <a:blip r:embed="rId3"/>
          <a:stretch>
            <a:fillRect/>
          </a:stretch>
        </p:blipFill>
        <p:spPr>
          <a:xfrm>
            <a:off x="1796907" y="1997045"/>
            <a:ext cx="5550185" cy="1149409"/>
          </a:xfrm>
          <a:prstGeom prst="rect">
            <a:avLst/>
          </a:prstGeom>
        </p:spPr>
      </p:pic>
      <p:pic>
        <p:nvPicPr>
          <p:cNvPr id="1026" name="Picture 2">
            <a:extLst>
              <a:ext uri="{FF2B5EF4-FFF2-40B4-BE49-F238E27FC236}">
                <a16:creationId xmlns:a16="http://schemas.microsoft.com/office/drawing/2014/main" id="{2F9F084A-AD90-44C3-AB8D-ECB5F44800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292" b="80000"/>
          <a:stretch/>
        </p:blipFill>
        <p:spPr bwMode="auto">
          <a:xfrm>
            <a:off x="6739736" y="3450335"/>
            <a:ext cx="1214711" cy="1030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145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GaragePoint</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9F6D1783-038A-4EF8-87FB-6C18ED705061}"/>
              </a:ext>
            </a:extLst>
          </p:cNvPr>
          <p:cNvPicPr>
            <a:picLocks noChangeAspect="1"/>
          </p:cNvPicPr>
          <p:nvPr/>
        </p:nvPicPr>
        <p:blipFill>
          <a:blip r:embed="rId3"/>
          <a:stretch>
            <a:fillRect/>
          </a:stretch>
        </p:blipFill>
        <p:spPr>
          <a:xfrm>
            <a:off x="1796907" y="1997045"/>
            <a:ext cx="5550185" cy="1149409"/>
          </a:xfrm>
          <a:prstGeom prst="rect">
            <a:avLst/>
          </a:prstGeom>
        </p:spPr>
      </p:pic>
      <p:pic>
        <p:nvPicPr>
          <p:cNvPr id="2" name="Picture 1">
            <a:extLst>
              <a:ext uri="{FF2B5EF4-FFF2-40B4-BE49-F238E27FC236}">
                <a16:creationId xmlns:a16="http://schemas.microsoft.com/office/drawing/2014/main" id="{8AC7026D-FCBD-4B6C-A374-4D7C5B1C8EE1}"/>
              </a:ext>
            </a:extLst>
          </p:cNvPr>
          <p:cNvPicPr>
            <a:picLocks noChangeAspect="1"/>
          </p:cNvPicPr>
          <p:nvPr/>
        </p:nvPicPr>
        <p:blipFill>
          <a:blip r:embed="rId4"/>
          <a:stretch>
            <a:fillRect/>
          </a:stretch>
        </p:blipFill>
        <p:spPr>
          <a:xfrm>
            <a:off x="1806433" y="1793835"/>
            <a:ext cx="5531134" cy="1555830"/>
          </a:xfrm>
          <a:prstGeom prst="rect">
            <a:avLst/>
          </a:prstGeom>
        </p:spPr>
      </p:pic>
      <p:pic>
        <p:nvPicPr>
          <p:cNvPr id="9" name="Picture 2">
            <a:extLst>
              <a:ext uri="{FF2B5EF4-FFF2-40B4-BE49-F238E27FC236}">
                <a16:creationId xmlns:a16="http://schemas.microsoft.com/office/drawing/2014/main" id="{90EBEF6D-AB80-4245-B3FC-01206BFE60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2292" b="80000"/>
          <a:stretch/>
        </p:blipFill>
        <p:spPr bwMode="auto">
          <a:xfrm>
            <a:off x="6739736" y="3450335"/>
            <a:ext cx="1214711" cy="1030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548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ParkingPoint</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C299A453-1884-4D0F-8C3B-82F53FE17FB9}"/>
              </a:ext>
            </a:extLst>
          </p:cNvPr>
          <p:cNvPicPr>
            <a:picLocks noChangeAspect="1"/>
          </p:cNvPicPr>
          <p:nvPr/>
        </p:nvPicPr>
        <p:blipFill>
          <a:blip r:embed="rId3"/>
          <a:stretch>
            <a:fillRect/>
          </a:stretch>
        </p:blipFill>
        <p:spPr>
          <a:xfrm>
            <a:off x="1800082" y="1369284"/>
            <a:ext cx="5543835" cy="1143059"/>
          </a:xfrm>
          <a:prstGeom prst="rect">
            <a:avLst/>
          </a:prstGeom>
        </p:spPr>
      </p:pic>
      <p:pic>
        <p:nvPicPr>
          <p:cNvPr id="8" name="Google Shape;231;p17">
            <a:extLst>
              <a:ext uri="{FF2B5EF4-FFF2-40B4-BE49-F238E27FC236}">
                <a16:creationId xmlns:a16="http://schemas.microsoft.com/office/drawing/2014/main" id="{EAC252A5-E621-4920-BA61-9E7AFAB24D51}"/>
              </a:ext>
            </a:extLst>
          </p:cNvPr>
          <p:cNvPicPr preferRelativeResize="0"/>
          <p:nvPr/>
        </p:nvPicPr>
        <p:blipFill rotWithShape="1">
          <a:blip r:embed="rId4">
            <a:alphaModFix/>
          </a:blip>
          <a:srcRect l="25174" t="50467" r="62471" b="23095"/>
          <a:stretch/>
        </p:blipFill>
        <p:spPr>
          <a:xfrm>
            <a:off x="7141465" y="3031236"/>
            <a:ext cx="1359168" cy="1682496"/>
          </a:xfrm>
          <a:prstGeom prst="rect">
            <a:avLst/>
          </a:prstGeom>
          <a:noFill/>
          <a:ln>
            <a:noFill/>
          </a:ln>
        </p:spPr>
      </p:pic>
    </p:spTree>
    <p:extLst>
      <p:ext uri="{BB962C8B-B14F-4D97-AF65-F5344CB8AC3E}">
        <p14:creationId xmlns:p14="http://schemas.microsoft.com/office/powerpoint/2010/main" val="2013094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rgbClr val="000000"/>
                </a:solidFill>
                <a:latin typeface="Proxima Nova"/>
                <a:ea typeface="Proxima Nova"/>
                <a:cs typeface="Proxima Nova"/>
                <a:sym typeface="Proxima Nova"/>
              </a:rPr>
              <a:t>Block</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A8E221C2-A07A-40B4-B121-1DA0C8CCF7FC}"/>
              </a:ext>
            </a:extLst>
          </p:cNvPr>
          <p:cNvPicPr>
            <a:picLocks noChangeAspect="1"/>
          </p:cNvPicPr>
          <p:nvPr/>
        </p:nvPicPr>
        <p:blipFill rotWithShape="1">
          <a:blip r:embed="rId3"/>
          <a:srcRect b="38586"/>
          <a:stretch/>
        </p:blipFill>
        <p:spPr>
          <a:xfrm>
            <a:off x="1864475" y="694685"/>
            <a:ext cx="5415049" cy="3754130"/>
          </a:xfrm>
          <a:prstGeom prst="rect">
            <a:avLst/>
          </a:prstGeom>
        </p:spPr>
      </p:pic>
      <p:pic>
        <p:nvPicPr>
          <p:cNvPr id="8" name="Google Shape;231;p17">
            <a:extLst>
              <a:ext uri="{FF2B5EF4-FFF2-40B4-BE49-F238E27FC236}">
                <a16:creationId xmlns:a16="http://schemas.microsoft.com/office/drawing/2014/main" id="{E537FC0B-5647-4117-BC08-9141D3173A03}"/>
              </a:ext>
            </a:extLst>
          </p:cNvPr>
          <p:cNvPicPr preferRelativeResize="0"/>
          <p:nvPr/>
        </p:nvPicPr>
        <p:blipFill rotWithShape="1">
          <a:blip r:embed="rId4">
            <a:alphaModFix/>
          </a:blip>
          <a:srcRect l="26555" t="4518" r="63671" b="84413"/>
          <a:stretch/>
        </p:blipFill>
        <p:spPr>
          <a:xfrm>
            <a:off x="7754112" y="4163751"/>
            <a:ext cx="1065276" cy="668853"/>
          </a:xfrm>
          <a:prstGeom prst="rect">
            <a:avLst/>
          </a:prstGeom>
          <a:noFill/>
          <a:ln>
            <a:noFill/>
          </a:ln>
        </p:spPr>
      </p:pic>
    </p:spTree>
    <p:extLst>
      <p:ext uri="{BB962C8B-B14F-4D97-AF65-F5344CB8AC3E}">
        <p14:creationId xmlns:p14="http://schemas.microsoft.com/office/powerpoint/2010/main" val="3985629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VehicleType</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4096F5FF-775E-479E-8605-FDE21072E55A}"/>
              </a:ext>
            </a:extLst>
          </p:cNvPr>
          <p:cNvPicPr>
            <a:picLocks noChangeAspect="1"/>
          </p:cNvPicPr>
          <p:nvPr/>
        </p:nvPicPr>
        <p:blipFill>
          <a:blip r:embed="rId3"/>
          <a:stretch>
            <a:fillRect/>
          </a:stretch>
        </p:blipFill>
        <p:spPr>
          <a:xfrm>
            <a:off x="1506149" y="1187230"/>
            <a:ext cx="6487239" cy="2769039"/>
          </a:xfrm>
          <a:prstGeom prst="rect">
            <a:avLst/>
          </a:prstGeom>
        </p:spPr>
      </p:pic>
    </p:spTree>
    <p:extLst>
      <p:ext uri="{BB962C8B-B14F-4D97-AF65-F5344CB8AC3E}">
        <p14:creationId xmlns:p14="http://schemas.microsoft.com/office/powerpoint/2010/main" val="73932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VehicleJourney</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4" name="Picture 3">
            <a:extLst>
              <a:ext uri="{FF2B5EF4-FFF2-40B4-BE49-F238E27FC236}">
                <a16:creationId xmlns:a16="http://schemas.microsoft.com/office/drawing/2014/main" id="{894B9B93-8292-47F6-91A1-14577234591A}"/>
              </a:ext>
            </a:extLst>
          </p:cNvPr>
          <p:cNvPicPr>
            <a:picLocks noChangeAspect="1"/>
          </p:cNvPicPr>
          <p:nvPr/>
        </p:nvPicPr>
        <p:blipFill rotWithShape="1">
          <a:blip r:embed="rId3"/>
          <a:srcRect b="13060"/>
          <a:stretch/>
        </p:blipFill>
        <p:spPr>
          <a:xfrm>
            <a:off x="1775743" y="1554480"/>
            <a:ext cx="5996864" cy="1495044"/>
          </a:xfrm>
          <a:prstGeom prst="rect">
            <a:avLst/>
          </a:prstGeom>
        </p:spPr>
      </p:pic>
      <p:pic>
        <p:nvPicPr>
          <p:cNvPr id="8" name="Google Shape;231;p17">
            <a:extLst>
              <a:ext uri="{FF2B5EF4-FFF2-40B4-BE49-F238E27FC236}">
                <a16:creationId xmlns:a16="http://schemas.microsoft.com/office/drawing/2014/main" id="{E509834E-73D2-4807-9858-B2754341A645}"/>
              </a:ext>
            </a:extLst>
          </p:cNvPr>
          <p:cNvPicPr preferRelativeResize="0"/>
          <p:nvPr/>
        </p:nvPicPr>
        <p:blipFill rotWithShape="1">
          <a:blip r:embed="rId4">
            <a:alphaModFix/>
          </a:blip>
          <a:srcRect l="27051" t="27133" r="63948" b="62637"/>
          <a:stretch/>
        </p:blipFill>
        <p:spPr>
          <a:xfrm>
            <a:off x="7584948" y="3748928"/>
            <a:ext cx="1202436" cy="758953"/>
          </a:xfrm>
          <a:prstGeom prst="rect">
            <a:avLst/>
          </a:prstGeom>
          <a:noFill/>
          <a:ln>
            <a:noFill/>
          </a:ln>
        </p:spPr>
      </p:pic>
    </p:spTree>
    <p:extLst>
      <p:ext uri="{BB962C8B-B14F-4D97-AF65-F5344CB8AC3E}">
        <p14:creationId xmlns:p14="http://schemas.microsoft.com/office/powerpoint/2010/main" val="2902463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ServiceJourney</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D68F1C01-1FE1-4C53-8F88-F30DA81F890F}"/>
              </a:ext>
            </a:extLst>
          </p:cNvPr>
          <p:cNvPicPr>
            <a:picLocks noChangeAspect="1"/>
          </p:cNvPicPr>
          <p:nvPr/>
        </p:nvPicPr>
        <p:blipFill>
          <a:blip r:embed="rId3"/>
          <a:stretch>
            <a:fillRect/>
          </a:stretch>
        </p:blipFill>
        <p:spPr>
          <a:xfrm>
            <a:off x="1758444" y="930622"/>
            <a:ext cx="6082726" cy="1494128"/>
          </a:xfrm>
          <a:prstGeom prst="rect">
            <a:avLst/>
          </a:prstGeom>
        </p:spPr>
      </p:pic>
      <p:pic>
        <p:nvPicPr>
          <p:cNvPr id="4" name="Picture 3">
            <a:extLst>
              <a:ext uri="{FF2B5EF4-FFF2-40B4-BE49-F238E27FC236}">
                <a16:creationId xmlns:a16="http://schemas.microsoft.com/office/drawing/2014/main" id="{C2C6DE61-1F58-4CE9-985E-85CEFF1DE093}"/>
              </a:ext>
            </a:extLst>
          </p:cNvPr>
          <p:cNvPicPr>
            <a:picLocks noChangeAspect="1"/>
          </p:cNvPicPr>
          <p:nvPr/>
        </p:nvPicPr>
        <p:blipFill rotWithShape="1">
          <a:blip r:embed="rId4"/>
          <a:srcRect b="74098"/>
          <a:stretch/>
        </p:blipFill>
        <p:spPr>
          <a:xfrm>
            <a:off x="1769066" y="2424750"/>
            <a:ext cx="6061481" cy="1188553"/>
          </a:xfrm>
          <a:prstGeom prst="rect">
            <a:avLst/>
          </a:prstGeom>
        </p:spPr>
      </p:pic>
      <p:pic>
        <p:nvPicPr>
          <p:cNvPr id="8" name="Google Shape;231;p17">
            <a:extLst>
              <a:ext uri="{FF2B5EF4-FFF2-40B4-BE49-F238E27FC236}">
                <a16:creationId xmlns:a16="http://schemas.microsoft.com/office/drawing/2014/main" id="{81855538-8381-4544-AA82-30DA5F0B89F9}"/>
              </a:ext>
            </a:extLst>
          </p:cNvPr>
          <p:cNvPicPr preferRelativeResize="0"/>
          <p:nvPr/>
        </p:nvPicPr>
        <p:blipFill rotWithShape="1">
          <a:blip r:embed="rId5">
            <a:alphaModFix/>
          </a:blip>
          <a:srcRect l="27051" t="27133" r="63948" b="62637"/>
          <a:stretch/>
        </p:blipFill>
        <p:spPr>
          <a:xfrm>
            <a:off x="7584948" y="3748928"/>
            <a:ext cx="1202436" cy="758953"/>
          </a:xfrm>
          <a:prstGeom prst="rect">
            <a:avLst/>
          </a:prstGeom>
          <a:noFill/>
          <a:ln>
            <a:noFill/>
          </a:ln>
        </p:spPr>
      </p:pic>
    </p:spTree>
    <p:extLst>
      <p:ext uri="{BB962C8B-B14F-4D97-AF65-F5344CB8AC3E}">
        <p14:creationId xmlns:p14="http://schemas.microsoft.com/office/powerpoint/2010/main" val="360824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Current position in timeline</a:t>
            </a:r>
            <a:endParaRPr sz="2400" b="1" i="0" u="none" strike="noStrike" cap="none">
              <a:solidFill>
                <a:srgbClr val="000000"/>
              </a:solidFill>
              <a:latin typeface="Proxima Nova"/>
              <a:ea typeface="Proxima Nova"/>
              <a:cs typeface="Proxima Nova"/>
              <a:sym typeface="Proxima Nova"/>
            </a:endParaRPr>
          </a:p>
        </p:txBody>
      </p:sp>
      <p:cxnSp>
        <p:nvCxnSpPr>
          <p:cNvPr id="132" name="Google Shape;132;p6"/>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33" name="Google Shape;133;p6"/>
          <p:cNvSpPr/>
          <p:nvPr/>
        </p:nvSpPr>
        <p:spPr>
          <a:xfrm>
            <a:off x="7223150" y="2356500"/>
            <a:ext cx="1214100" cy="4305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 sz="1400" b="0" i="0" u="none" strike="noStrike" cap="none">
                <a:solidFill>
                  <a:schemeClr val="lt1"/>
                </a:solidFill>
                <a:latin typeface="Arial"/>
                <a:ea typeface="Arial"/>
                <a:cs typeface="Arial"/>
                <a:sym typeface="Arial"/>
              </a:rPr>
              <a:t>       </a:t>
            </a:r>
            <a:r>
              <a:rPr lang="nl" sz="1200" b="0" i="0" u="none" strike="noStrike" cap="none">
                <a:solidFill>
                  <a:schemeClr val="lt1"/>
                </a:solidFill>
                <a:latin typeface="Arial"/>
                <a:ea typeface="Arial"/>
                <a:cs typeface="Arial"/>
                <a:sym typeface="Arial"/>
              </a:rPr>
              <a:t>June</a:t>
            </a:r>
            <a:endParaRPr sz="1400" b="0" i="0" u="none" strike="noStrike" cap="none">
              <a:solidFill>
                <a:schemeClr val="lt1"/>
              </a:solidFill>
              <a:latin typeface="Arial"/>
              <a:ea typeface="Arial"/>
              <a:cs typeface="Arial"/>
              <a:sym typeface="Arial"/>
            </a:endParaRPr>
          </a:p>
        </p:txBody>
      </p:sp>
      <p:sp>
        <p:nvSpPr>
          <p:cNvPr id="134" name="Google Shape;134;p6"/>
          <p:cNvSpPr/>
          <p:nvPr/>
        </p:nvSpPr>
        <p:spPr>
          <a:xfrm>
            <a:off x="601377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May</a:t>
            </a:r>
            <a:endParaRPr sz="1400" b="0" i="0" u="none" strike="noStrike" cap="none">
              <a:solidFill>
                <a:schemeClr val="lt1"/>
              </a:solidFill>
              <a:latin typeface="Arial"/>
              <a:ea typeface="Arial"/>
              <a:cs typeface="Arial"/>
              <a:sym typeface="Arial"/>
            </a:endParaRPr>
          </a:p>
        </p:txBody>
      </p:sp>
      <p:sp>
        <p:nvSpPr>
          <p:cNvPr id="135" name="Google Shape;135;p6"/>
          <p:cNvSpPr/>
          <p:nvPr/>
        </p:nvSpPr>
        <p:spPr>
          <a:xfrm>
            <a:off x="2385650"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February</a:t>
            </a:r>
            <a:endParaRPr sz="1400" b="0" i="0" u="none" strike="noStrike" cap="none">
              <a:solidFill>
                <a:schemeClr val="lt1"/>
              </a:solidFill>
              <a:latin typeface="Arial"/>
              <a:ea typeface="Arial"/>
              <a:cs typeface="Arial"/>
              <a:sym typeface="Arial"/>
            </a:endParaRPr>
          </a:p>
        </p:txBody>
      </p:sp>
      <p:sp>
        <p:nvSpPr>
          <p:cNvPr id="136" name="Google Shape;136;p6"/>
          <p:cNvSpPr/>
          <p:nvPr/>
        </p:nvSpPr>
        <p:spPr>
          <a:xfrm>
            <a:off x="359502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March</a:t>
            </a:r>
            <a:endParaRPr sz="1400" b="0" i="0" u="none" strike="noStrike" cap="none">
              <a:solidFill>
                <a:schemeClr val="lt1"/>
              </a:solidFill>
              <a:latin typeface="Arial"/>
              <a:ea typeface="Arial"/>
              <a:cs typeface="Arial"/>
              <a:sym typeface="Arial"/>
            </a:endParaRPr>
          </a:p>
        </p:txBody>
      </p:sp>
      <p:sp>
        <p:nvSpPr>
          <p:cNvPr id="137" name="Google Shape;137;p6"/>
          <p:cNvSpPr/>
          <p:nvPr/>
        </p:nvSpPr>
        <p:spPr>
          <a:xfrm>
            <a:off x="117627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January</a:t>
            </a:r>
            <a:endParaRPr sz="1200" b="0" i="0" u="none" strike="noStrike" cap="none">
              <a:solidFill>
                <a:schemeClr val="lt1"/>
              </a:solidFill>
              <a:latin typeface="Arial"/>
              <a:ea typeface="Arial"/>
              <a:cs typeface="Arial"/>
              <a:sym typeface="Arial"/>
            </a:endParaRPr>
          </a:p>
        </p:txBody>
      </p:sp>
      <p:sp>
        <p:nvSpPr>
          <p:cNvPr id="138" name="Google Shape;138;p6"/>
          <p:cNvSpPr/>
          <p:nvPr/>
        </p:nvSpPr>
        <p:spPr>
          <a:xfrm>
            <a:off x="4804400"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April</a:t>
            </a:r>
            <a:endParaRPr sz="1400" b="0" i="0" u="none" strike="noStrike" cap="none">
              <a:solidFill>
                <a:schemeClr val="lt1"/>
              </a:solidFill>
              <a:latin typeface="Arial"/>
              <a:ea typeface="Arial"/>
              <a:cs typeface="Arial"/>
              <a:sym typeface="Arial"/>
            </a:endParaRPr>
          </a:p>
        </p:txBody>
      </p:sp>
      <p:cxnSp>
        <p:nvCxnSpPr>
          <p:cNvPr id="139" name="Google Shape;139;p6"/>
          <p:cNvCxnSpPr/>
          <p:nvPr/>
        </p:nvCxnSpPr>
        <p:spPr>
          <a:xfrm rot="10800000">
            <a:off x="1513300" y="1515175"/>
            <a:ext cx="0" cy="950700"/>
          </a:xfrm>
          <a:prstGeom prst="straightConnector1">
            <a:avLst/>
          </a:prstGeom>
          <a:noFill/>
          <a:ln w="9525" cap="flat" cmpd="sng">
            <a:solidFill>
              <a:schemeClr val="accent1"/>
            </a:solidFill>
            <a:prstDash val="solid"/>
            <a:round/>
            <a:headEnd type="none" w="sm" len="sm"/>
            <a:tailEnd type="oval" w="med" len="med"/>
          </a:ln>
        </p:spPr>
      </p:cxnSp>
      <p:sp>
        <p:nvSpPr>
          <p:cNvPr id="140" name="Google Shape;140;p6"/>
          <p:cNvSpPr txBox="1"/>
          <p:nvPr/>
        </p:nvSpPr>
        <p:spPr>
          <a:xfrm>
            <a:off x="1526500" y="1330771"/>
            <a:ext cx="1802400" cy="5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11</a:t>
            </a:r>
            <a:br>
              <a:rPr lang="nl" sz="1200" b="1"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Business</a:t>
            </a:r>
            <a:br>
              <a:rPr lang="nl" sz="1200" b="0"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workshop</a:t>
            </a:r>
            <a:endParaRPr sz="1200" b="0" i="0" u="none" strike="noStrike" cap="none">
              <a:solidFill>
                <a:srgbClr val="000000"/>
              </a:solidFill>
              <a:latin typeface="Calibri"/>
              <a:ea typeface="Calibri"/>
              <a:cs typeface="Calibri"/>
              <a:sym typeface="Calibri"/>
            </a:endParaRPr>
          </a:p>
        </p:txBody>
      </p:sp>
      <p:cxnSp>
        <p:nvCxnSpPr>
          <p:cNvPr id="141" name="Google Shape;141;p6"/>
          <p:cNvCxnSpPr/>
          <p:nvPr/>
        </p:nvCxnSpPr>
        <p:spPr>
          <a:xfrm flipH="1">
            <a:off x="2684125" y="2682125"/>
            <a:ext cx="2700" cy="820800"/>
          </a:xfrm>
          <a:prstGeom prst="straightConnector1">
            <a:avLst/>
          </a:prstGeom>
          <a:noFill/>
          <a:ln w="9525" cap="flat" cmpd="sng">
            <a:solidFill>
              <a:schemeClr val="accent1"/>
            </a:solidFill>
            <a:prstDash val="solid"/>
            <a:round/>
            <a:headEnd type="none" w="sm" len="sm"/>
            <a:tailEnd type="oval" w="med" len="med"/>
          </a:ln>
        </p:spPr>
      </p:cxnSp>
      <p:sp>
        <p:nvSpPr>
          <p:cNvPr id="142" name="Google Shape;142;p6"/>
          <p:cNvSpPr txBox="1"/>
          <p:nvPr/>
        </p:nvSpPr>
        <p:spPr>
          <a:xfrm>
            <a:off x="2726375" y="2950425"/>
            <a:ext cx="1802400" cy="5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chemeClr val="dk1"/>
                </a:solidFill>
                <a:latin typeface="Calibri"/>
                <a:ea typeface="Calibri"/>
                <a:cs typeface="Calibri"/>
                <a:sym typeface="Calibri"/>
              </a:rPr>
              <a:t>Thematic</a:t>
            </a:r>
            <a:br>
              <a:rPr lang="nl" sz="1200" b="0" i="0" u="none" strike="noStrike" cap="none">
                <a:solidFill>
                  <a:schemeClr val="dk1"/>
                </a:solidFill>
                <a:latin typeface="Calibri"/>
                <a:ea typeface="Calibri"/>
                <a:cs typeface="Calibri"/>
                <a:sym typeface="Calibri"/>
              </a:rPr>
            </a:br>
            <a:r>
              <a:rPr lang="nl" sz="1200" b="0" i="0" u="none" strike="noStrike" cap="none">
                <a:solidFill>
                  <a:schemeClr val="dk1"/>
                </a:solidFill>
                <a:latin typeface="Calibri"/>
                <a:ea typeface="Calibri"/>
                <a:cs typeface="Calibri"/>
                <a:sym typeface="Calibri"/>
              </a:rPr>
              <a:t>workshop 1</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8</a:t>
            </a:r>
            <a:endParaRPr sz="1200" b="1" i="0" u="none" strike="noStrike" cap="none">
              <a:solidFill>
                <a:srgbClr val="000000"/>
              </a:solidFill>
              <a:latin typeface="Calibri"/>
              <a:ea typeface="Calibri"/>
              <a:cs typeface="Calibri"/>
              <a:sym typeface="Calibri"/>
            </a:endParaRPr>
          </a:p>
        </p:txBody>
      </p:sp>
      <p:cxnSp>
        <p:nvCxnSpPr>
          <p:cNvPr id="143" name="Google Shape;143;p6"/>
          <p:cNvCxnSpPr/>
          <p:nvPr/>
        </p:nvCxnSpPr>
        <p:spPr>
          <a:xfrm rot="10800000">
            <a:off x="6373829" y="1503211"/>
            <a:ext cx="0" cy="950700"/>
          </a:xfrm>
          <a:prstGeom prst="straightConnector1">
            <a:avLst/>
          </a:prstGeom>
          <a:noFill/>
          <a:ln w="9525" cap="flat" cmpd="sng">
            <a:solidFill>
              <a:schemeClr val="accent1"/>
            </a:solidFill>
            <a:prstDash val="solid"/>
            <a:round/>
            <a:headEnd type="none" w="sm" len="sm"/>
            <a:tailEnd type="oval" w="med" len="med"/>
          </a:ln>
        </p:spPr>
      </p:cxnSp>
      <p:sp>
        <p:nvSpPr>
          <p:cNvPr id="144" name="Google Shape;144;p6"/>
          <p:cNvSpPr txBox="1"/>
          <p:nvPr/>
        </p:nvSpPr>
        <p:spPr>
          <a:xfrm>
            <a:off x="7265430" y="2947108"/>
            <a:ext cx="1802400" cy="74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rgbClr val="000000"/>
                </a:solidFill>
                <a:latin typeface="Calibri"/>
                <a:ea typeface="Calibri"/>
                <a:cs typeface="Calibri"/>
                <a:sym typeface="Calibri"/>
              </a:rPr>
              <a:t>Thematic</a:t>
            </a:r>
            <a:br>
              <a:rPr lang="nl" sz="1200" b="0"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workshop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1</a:t>
            </a:r>
            <a:endParaRPr sz="1200" b="0" i="0" u="none" strike="noStrike" cap="none">
              <a:solidFill>
                <a:srgbClr val="000000"/>
              </a:solidFill>
              <a:latin typeface="Calibri"/>
              <a:ea typeface="Calibri"/>
              <a:cs typeface="Calibri"/>
              <a:sym typeface="Calibri"/>
            </a:endParaRPr>
          </a:p>
        </p:txBody>
      </p:sp>
      <p:cxnSp>
        <p:nvCxnSpPr>
          <p:cNvPr id="145" name="Google Shape;145;p6"/>
          <p:cNvCxnSpPr/>
          <p:nvPr/>
        </p:nvCxnSpPr>
        <p:spPr>
          <a:xfrm flipH="1">
            <a:off x="5585828" y="2682125"/>
            <a:ext cx="2700" cy="820800"/>
          </a:xfrm>
          <a:prstGeom prst="straightConnector1">
            <a:avLst/>
          </a:prstGeom>
          <a:noFill/>
          <a:ln w="9525" cap="flat" cmpd="sng">
            <a:solidFill>
              <a:schemeClr val="accent1"/>
            </a:solidFill>
            <a:prstDash val="solid"/>
            <a:round/>
            <a:headEnd type="none" w="sm" len="sm"/>
            <a:tailEnd type="oval" w="med" len="med"/>
          </a:ln>
        </p:spPr>
      </p:cxnSp>
      <p:sp>
        <p:nvSpPr>
          <p:cNvPr id="146" name="Google Shape;146;p6"/>
          <p:cNvSpPr txBox="1"/>
          <p:nvPr/>
        </p:nvSpPr>
        <p:spPr>
          <a:xfrm>
            <a:off x="4486493" y="1327172"/>
            <a:ext cx="1802400" cy="5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chemeClr val="dk1"/>
                </a:solidFill>
                <a:latin typeface="Calibri"/>
                <a:ea typeface="Calibri"/>
                <a:cs typeface="Calibri"/>
                <a:sym typeface="Calibri"/>
              </a:rPr>
              <a:t>Thematic</a:t>
            </a:r>
            <a:br>
              <a:rPr lang="nl" sz="1200" b="0" i="0" u="none" strike="noStrike" cap="none">
                <a:solidFill>
                  <a:schemeClr val="dk1"/>
                </a:solidFill>
                <a:latin typeface="Calibri"/>
                <a:ea typeface="Calibri"/>
                <a:cs typeface="Calibri"/>
                <a:sym typeface="Calibri"/>
              </a:rPr>
            </a:br>
            <a:r>
              <a:rPr lang="nl" sz="1200" b="0" i="0" u="none" strike="noStrike" cap="none">
                <a:solidFill>
                  <a:schemeClr val="dk1"/>
                </a:solidFill>
                <a:latin typeface="Calibri"/>
                <a:ea typeface="Calibri"/>
                <a:cs typeface="Calibri"/>
                <a:sym typeface="Calibri"/>
              </a:rPr>
              <a:t>workshop 2</a:t>
            </a:r>
            <a:endParaRPr sz="1200" b="1" i="0" u="none" strike="noStrike" cap="none">
              <a:solidFill>
                <a:schemeClr val="accen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a:ea typeface="Calibri"/>
              <a:cs typeface="Calibri"/>
              <a:sym typeface="Calibri"/>
            </a:endParaRPr>
          </a:p>
        </p:txBody>
      </p:sp>
      <p:cxnSp>
        <p:nvCxnSpPr>
          <p:cNvPr id="147" name="Google Shape;147;p6"/>
          <p:cNvCxnSpPr/>
          <p:nvPr/>
        </p:nvCxnSpPr>
        <p:spPr>
          <a:xfrm rot="10800000">
            <a:off x="4486494" y="1503211"/>
            <a:ext cx="0" cy="950700"/>
          </a:xfrm>
          <a:prstGeom prst="straightConnector1">
            <a:avLst/>
          </a:prstGeom>
          <a:noFill/>
          <a:ln w="9525" cap="flat" cmpd="sng">
            <a:solidFill>
              <a:schemeClr val="accent1"/>
            </a:solidFill>
            <a:prstDash val="solid"/>
            <a:round/>
            <a:headEnd type="none" w="sm" len="sm"/>
            <a:tailEnd type="oval" w="med" len="med"/>
          </a:ln>
        </p:spPr>
      </p:cxnSp>
      <p:sp>
        <p:nvSpPr>
          <p:cNvPr id="148" name="Google Shape;148;p6"/>
          <p:cNvSpPr txBox="1"/>
          <p:nvPr/>
        </p:nvSpPr>
        <p:spPr>
          <a:xfrm>
            <a:off x="5590300" y="2947108"/>
            <a:ext cx="1802400" cy="74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rgbClr val="000000"/>
                </a:solidFill>
                <a:latin typeface="Calibri"/>
                <a:ea typeface="Calibri"/>
                <a:cs typeface="Calibri"/>
                <a:sym typeface="Calibri"/>
              </a:rPr>
              <a:t>Thematic</a:t>
            </a:r>
            <a:br>
              <a:rPr lang="nl" sz="1200" b="0"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workshop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22</a:t>
            </a:r>
            <a:endParaRPr sz="1200" b="0" i="0" u="none" strike="noStrike" cap="none">
              <a:solidFill>
                <a:srgbClr val="000000"/>
              </a:solidFill>
              <a:latin typeface="Calibri"/>
              <a:ea typeface="Calibri"/>
              <a:cs typeface="Calibri"/>
              <a:sym typeface="Calibri"/>
            </a:endParaRPr>
          </a:p>
        </p:txBody>
      </p:sp>
      <p:cxnSp>
        <p:nvCxnSpPr>
          <p:cNvPr id="149" name="Google Shape;149;p6"/>
          <p:cNvCxnSpPr/>
          <p:nvPr/>
        </p:nvCxnSpPr>
        <p:spPr>
          <a:xfrm flipH="1">
            <a:off x="7265430" y="2682125"/>
            <a:ext cx="2700" cy="820800"/>
          </a:xfrm>
          <a:prstGeom prst="straightConnector1">
            <a:avLst/>
          </a:prstGeom>
          <a:noFill/>
          <a:ln w="9525" cap="flat" cmpd="sng">
            <a:solidFill>
              <a:schemeClr val="accent1"/>
            </a:solidFill>
            <a:prstDash val="solid"/>
            <a:round/>
            <a:headEnd type="none" w="sm" len="sm"/>
            <a:tailEnd type="oval" w="med" len="med"/>
          </a:ln>
        </p:spPr>
      </p:cxnSp>
      <p:sp>
        <p:nvSpPr>
          <p:cNvPr id="150" name="Google Shape;150;p6"/>
          <p:cNvSpPr txBox="1"/>
          <p:nvPr/>
        </p:nvSpPr>
        <p:spPr>
          <a:xfrm>
            <a:off x="6406776" y="1327172"/>
            <a:ext cx="1802400" cy="5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rgbClr val="000000"/>
                </a:solidFill>
                <a:latin typeface="Calibri"/>
                <a:ea typeface="Calibri"/>
                <a:cs typeface="Calibri"/>
                <a:sym typeface="Calibri"/>
              </a:rPr>
              <a:t>Thematic</a:t>
            </a:r>
            <a:br>
              <a:rPr lang="nl" sz="1200" b="0"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workshop 4</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a:ea typeface="Calibri"/>
              <a:cs typeface="Calibri"/>
              <a:sym typeface="Calibri"/>
            </a:endParaRPr>
          </a:p>
        </p:txBody>
      </p:sp>
      <p:sp>
        <p:nvSpPr>
          <p:cNvPr id="151" name="Google Shape;151;p6"/>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152" name="Google Shape;152;p6"/>
          <p:cNvSpPr txBox="1"/>
          <p:nvPr/>
        </p:nvSpPr>
        <p:spPr>
          <a:xfrm>
            <a:off x="2726375" y="3594675"/>
            <a:ext cx="1014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000" b="0" i="1" u="none" strike="noStrike" cap="none">
                <a:solidFill>
                  <a:srgbClr val="000000"/>
                </a:solidFill>
                <a:latin typeface="Open Sans"/>
                <a:ea typeface="Open Sans"/>
                <a:cs typeface="Open Sans"/>
                <a:sym typeface="Open Sans"/>
              </a:rPr>
              <a:t>Timetables</a:t>
            </a:r>
            <a:endParaRPr sz="1000" b="0" i="1" u="none" strike="noStrike" cap="none">
              <a:solidFill>
                <a:srgbClr val="000000"/>
              </a:solidFill>
              <a:latin typeface="Open Sans"/>
              <a:ea typeface="Open Sans"/>
              <a:cs typeface="Open Sans"/>
              <a:sym typeface="Open Sans"/>
            </a:endParaRPr>
          </a:p>
        </p:txBody>
      </p:sp>
      <p:sp>
        <p:nvSpPr>
          <p:cNvPr id="153" name="Google Shape;153;p6"/>
          <p:cNvSpPr txBox="1"/>
          <p:nvPr/>
        </p:nvSpPr>
        <p:spPr>
          <a:xfrm>
            <a:off x="4486493" y="1108244"/>
            <a:ext cx="1342200"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000" b="0" i="1" u="none" strike="noStrike" cap="none">
                <a:solidFill>
                  <a:srgbClr val="000000"/>
                </a:solidFill>
                <a:latin typeface="Open Sans"/>
                <a:ea typeface="Open Sans"/>
                <a:cs typeface="Open Sans"/>
                <a:sym typeface="Open Sans"/>
              </a:rPr>
              <a:t>Stop places</a:t>
            </a:r>
            <a:endParaRPr sz="1000" b="0" i="1" u="none" strike="noStrike" cap="none">
              <a:solidFill>
                <a:srgbClr val="000000"/>
              </a:solidFill>
              <a:latin typeface="Open Sans"/>
              <a:ea typeface="Open Sans"/>
              <a:cs typeface="Open Sans"/>
              <a:sym typeface="Open Sans"/>
            </a:endParaRPr>
          </a:p>
        </p:txBody>
      </p:sp>
      <p:sp>
        <p:nvSpPr>
          <p:cNvPr id="154" name="Google Shape;154;p6"/>
          <p:cNvSpPr txBox="1"/>
          <p:nvPr/>
        </p:nvSpPr>
        <p:spPr>
          <a:xfrm>
            <a:off x="5585828" y="3594675"/>
            <a:ext cx="1342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200" b="1" i="1" u="none" strike="noStrike" cap="none">
                <a:solidFill>
                  <a:schemeClr val="accent1"/>
                </a:solidFill>
                <a:latin typeface="Calibri"/>
                <a:ea typeface="Calibri"/>
                <a:cs typeface="Calibri"/>
                <a:sym typeface="Calibri"/>
              </a:rPr>
              <a:t>Planning for exchange between PTOs</a:t>
            </a:r>
            <a:endParaRPr sz="1000" b="0" i="1" u="none" strike="noStrike" cap="none">
              <a:solidFill>
                <a:srgbClr val="000000"/>
              </a:solidFill>
              <a:latin typeface="Open Sans"/>
              <a:ea typeface="Open Sans"/>
              <a:cs typeface="Open Sans"/>
              <a:sym typeface="Open Sans"/>
            </a:endParaRPr>
          </a:p>
        </p:txBody>
      </p:sp>
      <p:sp>
        <p:nvSpPr>
          <p:cNvPr id="155" name="Google Shape;155;p6"/>
          <p:cNvSpPr txBox="1"/>
          <p:nvPr/>
        </p:nvSpPr>
        <p:spPr>
          <a:xfrm>
            <a:off x="6406776" y="815940"/>
            <a:ext cx="1842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000" b="0" i="1" u="none" strike="noStrike" cap="none">
                <a:solidFill>
                  <a:srgbClr val="000000"/>
                </a:solidFill>
                <a:latin typeface="Open Sans"/>
                <a:ea typeface="Open Sans"/>
                <a:cs typeface="Open Sans"/>
                <a:sym typeface="Open Sans"/>
              </a:rPr>
              <a:t>Accessibility, facility sets, vehicles, guaranteed transfers, splitting/merging</a:t>
            </a:r>
            <a:endParaRPr sz="1000" b="0" i="1" u="none" strike="noStrike" cap="none">
              <a:solidFill>
                <a:srgbClr val="000000"/>
              </a:solidFill>
              <a:latin typeface="Open Sans"/>
              <a:ea typeface="Open Sans"/>
              <a:cs typeface="Open Sans"/>
              <a:sym typeface="Open Sans"/>
            </a:endParaRPr>
          </a:p>
        </p:txBody>
      </p:sp>
      <p:sp>
        <p:nvSpPr>
          <p:cNvPr id="156" name="Google Shape;156;p6"/>
          <p:cNvSpPr txBox="1"/>
          <p:nvPr/>
        </p:nvSpPr>
        <p:spPr>
          <a:xfrm>
            <a:off x="7265430" y="3582250"/>
            <a:ext cx="18429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000" b="0" i="1" u="none" strike="noStrike" cap="none">
                <a:solidFill>
                  <a:srgbClr val="000000"/>
                </a:solidFill>
                <a:latin typeface="Open Sans"/>
                <a:ea typeface="Open Sans"/>
                <a:cs typeface="Open Sans"/>
                <a:sym typeface="Open Sans"/>
              </a:rPr>
              <a:t>Planned deviations from </a:t>
            </a:r>
            <a:br>
              <a:rPr lang="nl" sz="1000" b="0" i="1" u="none" strike="noStrike" cap="none">
                <a:solidFill>
                  <a:srgbClr val="000000"/>
                </a:solidFill>
                <a:latin typeface="Open Sans"/>
                <a:ea typeface="Open Sans"/>
                <a:cs typeface="Open Sans"/>
                <a:sym typeface="Open Sans"/>
              </a:rPr>
            </a:br>
            <a:r>
              <a:rPr lang="nl" sz="1000" b="0" i="1" u="none" strike="noStrike" cap="none">
                <a:solidFill>
                  <a:srgbClr val="000000"/>
                </a:solidFill>
                <a:latin typeface="Open Sans"/>
                <a:ea typeface="Open Sans"/>
                <a:cs typeface="Open Sans"/>
                <a:sym typeface="Open Sans"/>
              </a:rPr>
              <a:t>time schedule</a:t>
            </a:r>
            <a:endParaRPr sz="1000" b="0" i="1" u="none" strike="noStrike" cap="none">
              <a:solidFill>
                <a:srgbClr val="000000"/>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DeadRun</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EE0F2810-7B9C-4222-A8A8-0FC16E451DDE}"/>
              </a:ext>
            </a:extLst>
          </p:cNvPr>
          <p:cNvPicPr>
            <a:picLocks noChangeAspect="1"/>
          </p:cNvPicPr>
          <p:nvPr/>
        </p:nvPicPr>
        <p:blipFill>
          <a:blip r:embed="rId3"/>
          <a:stretch>
            <a:fillRect/>
          </a:stretch>
        </p:blipFill>
        <p:spPr>
          <a:xfrm>
            <a:off x="1933439" y="930190"/>
            <a:ext cx="5277121" cy="3283119"/>
          </a:xfrm>
          <a:prstGeom prst="rect">
            <a:avLst/>
          </a:prstGeom>
        </p:spPr>
      </p:pic>
      <p:sp>
        <p:nvSpPr>
          <p:cNvPr id="7" name="Google Shape;576;p71">
            <a:extLst>
              <a:ext uri="{FF2B5EF4-FFF2-40B4-BE49-F238E27FC236}">
                <a16:creationId xmlns:a16="http://schemas.microsoft.com/office/drawing/2014/main" id="{06688519-443E-495C-9D08-2C20E6CC338F}"/>
              </a:ext>
            </a:extLst>
          </p:cNvPr>
          <p:cNvSpPr/>
          <p:nvPr/>
        </p:nvSpPr>
        <p:spPr>
          <a:xfrm>
            <a:off x="1295397" y="2880360"/>
            <a:ext cx="6408423" cy="20864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 name="Google Shape;231;p17">
            <a:extLst>
              <a:ext uri="{FF2B5EF4-FFF2-40B4-BE49-F238E27FC236}">
                <a16:creationId xmlns:a16="http://schemas.microsoft.com/office/drawing/2014/main" id="{7211E598-5122-4EB3-B3C5-A7B30DCEC134}"/>
              </a:ext>
            </a:extLst>
          </p:cNvPr>
          <p:cNvPicPr preferRelativeResize="0"/>
          <p:nvPr/>
        </p:nvPicPr>
        <p:blipFill rotWithShape="1">
          <a:blip r:embed="rId4">
            <a:alphaModFix/>
          </a:blip>
          <a:srcRect l="27051" t="27133" r="63948" b="62637"/>
          <a:stretch/>
        </p:blipFill>
        <p:spPr>
          <a:xfrm>
            <a:off x="7584948" y="3748928"/>
            <a:ext cx="1202436" cy="758953"/>
          </a:xfrm>
          <a:prstGeom prst="rect">
            <a:avLst/>
          </a:prstGeom>
          <a:noFill/>
          <a:ln>
            <a:noFill/>
          </a:ln>
        </p:spPr>
      </p:pic>
    </p:spTree>
    <p:extLst>
      <p:ext uri="{BB962C8B-B14F-4D97-AF65-F5344CB8AC3E}">
        <p14:creationId xmlns:p14="http://schemas.microsoft.com/office/powerpoint/2010/main" val="395887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JourneyPattern</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E72079A9-88ED-4A94-A36A-B73A745614FF}"/>
              </a:ext>
            </a:extLst>
          </p:cNvPr>
          <p:cNvPicPr>
            <a:picLocks noChangeAspect="1"/>
          </p:cNvPicPr>
          <p:nvPr/>
        </p:nvPicPr>
        <p:blipFill>
          <a:blip r:embed="rId3"/>
          <a:stretch>
            <a:fillRect/>
          </a:stretch>
        </p:blipFill>
        <p:spPr>
          <a:xfrm>
            <a:off x="1847710" y="789102"/>
            <a:ext cx="5448580" cy="1168460"/>
          </a:xfrm>
          <a:prstGeom prst="rect">
            <a:avLst/>
          </a:prstGeom>
        </p:spPr>
      </p:pic>
      <p:pic>
        <p:nvPicPr>
          <p:cNvPr id="5" name="Picture 4">
            <a:extLst>
              <a:ext uri="{FF2B5EF4-FFF2-40B4-BE49-F238E27FC236}">
                <a16:creationId xmlns:a16="http://schemas.microsoft.com/office/drawing/2014/main" id="{472C38A6-9F91-40C1-A2E5-BB39E337E403}"/>
              </a:ext>
            </a:extLst>
          </p:cNvPr>
          <p:cNvPicPr>
            <a:picLocks noChangeAspect="1"/>
          </p:cNvPicPr>
          <p:nvPr/>
        </p:nvPicPr>
        <p:blipFill>
          <a:blip r:embed="rId4"/>
          <a:stretch>
            <a:fillRect/>
          </a:stretch>
        </p:blipFill>
        <p:spPr>
          <a:xfrm>
            <a:off x="1854060" y="1961071"/>
            <a:ext cx="5442230" cy="2444876"/>
          </a:xfrm>
          <a:prstGeom prst="rect">
            <a:avLst/>
          </a:prstGeom>
        </p:spPr>
      </p:pic>
      <p:sp>
        <p:nvSpPr>
          <p:cNvPr id="8" name="Google Shape;576;p71">
            <a:extLst>
              <a:ext uri="{FF2B5EF4-FFF2-40B4-BE49-F238E27FC236}">
                <a16:creationId xmlns:a16="http://schemas.microsoft.com/office/drawing/2014/main" id="{3304C0BC-A1E2-49B7-B074-09E768EF52CB}"/>
              </a:ext>
            </a:extLst>
          </p:cNvPr>
          <p:cNvSpPr/>
          <p:nvPr/>
        </p:nvSpPr>
        <p:spPr>
          <a:xfrm>
            <a:off x="852055" y="1755651"/>
            <a:ext cx="6879197" cy="277887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 name="Google Shape;231;p17">
            <a:extLst>
              <a:ext uri="{FF2B5EF4-FFF2-40B4-BE49-F238E27FC236}">
                <a16:creationId xmlns:a16="http://schemas.microsoft.com/office/drawing/2014/main" id="{87905300-FB1A-4C71-AD2C-C7EB82E66A6F}"/>
              </a:ext>
            </a:extLst>
          </p:cNvPr>
          <p:cNvPicPr preferRelativeResize="0"/>
          <p:nvPr/>
        </p:nvPicPr>
        <p:blipFill rotWithShape="1">
          <a:blip r:embed="rId5">
            <a:alphaModFix/>
          </a:blip>
          <a:srcRect l="27051" t="27133" r="63948" b="62637"/>
          <a:stretch/>
        </p:blipFill>
        <p:spPr>
          <a:xfrm>
            <a:off x="7584948" y="3748928"/>
            <a:ext cx="1202436" cy="758953"/>
          </a:xfrm>
          <a:prstGeom prst="rect">
            <a:avLst/>
          </a:prstGeom>
          <a:noFill/>
          <a:ln>
            <a:noFill/>
          </a:ln>
        </p:spPr>
      </p:pic>
    </p:spTree>
    <p:extLst>
      <p:ext uri="{BB962C8B-B14F-4D97-AF65-F5344CB8AC3E}">
        <p14:creationId xmlns:p14="http://schemas.microsoft.com/office/powerpoint/2010/main" val="27251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PointInJourneyPattern</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624877D6-1586-4DF3-84D6-19D2239A56C1}"/>
              </a:ext>
            </a:extLst>
          </p:cNvPr>
          <p:cNvPicPr>
            <a:picLocks noChangeAspect="1"/>
          </p:cNvPicPr>
          <p:nvPr/>
        </p:nvPicPr>
        <p:blipFill>
          <a:blip r:embed="rId3"/>
          <a:stretch>
            <a:fillRect/>
          </a:stretch>
        </p:blipFill>
        <p:spPr>
          <a:xfrm>
            <a:off x="1831834" y="1215955"/>
            <a:ext cx="5480332" cy="2711589"/>
          </a:xfrm>
          <a:prstGeom prst="rect">
            <a:avLst/>
          </a:prstGeom>
        </p:spPr>
      </p:pic>
      <p:sp>
        <p:nvSpPr>
          <p:cNvPr id="7" name="Google Shape;576;p71">
            <a:extLst>
              <a:ext uri="{FF2B5EF4-FFF2-40B4-BE49-F238E27FC236}">
                <a16:creationId xmlns:a16="http://schemas.microsoft.com/office/drawing/2014/main" id="{06688519-443E-495C-9D08-2C20E6CC338F}"/>
              </a:ext>
            </a:extLst>
          </p:cNvPr>
          <p:cNvSpPr/>
          <p:nvPr/>
        </p:nvSpPr>
        <p:spPr>
          <a:xfrm>
            <a:off x="852055" y="2610611"/>
            <a:ext cx="6879197" cy="192391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 name="Google Shape;231;p17">
            <a:extLst>
              <a:ext uri="{FF2B5EF4-FFF2-40B4-BE49-F238E27FC236}">
                <a16:creationId xmlns:a16="http://schemas.microsoft.com/office/drawing/2014/main" id="{D640A450-86D7-4940-BBFE-12A7D0AD9BDA}"/>
              </a:ext>
            </a:extLst>
          </p:cNvPr>
          <p:cNvPicPr preferRelativeResize="0"/>
          <p:nvPr/>
        </p:nvPicPr>
        <p:blipFill rotWithShape="1">
          <a:blip r:embed="rId4">
            <a:alphaModFix/>
          </a:blip>
          <a:srcRect l="25174" t="50467" r="62471" b="23095"/>
          <a:stretch/>
        </p:blipFill>
        <p:spPr>
          <a:xfrm>
            <a:off x="6976872" y="2946850"/>
            <a:ext cx="1650492" cy="1961388"/>
          </a:xfrm>
          <a:prstGeom prst="rect">
            <a:avLst/>
          </a:prstGeom>
          <a:noFill/>
          <a:ln>
            <a:noFill/>
          </a:ln>
        </p:spPr>
      </p:pic>
    </p:spTree>
    <p:extLst>
      <p:ext uri="{BB962C8B-B14F-4D97-AF65-F5344CB8AC3E}">
        <p14:creationId xmlns:p14="http://schemas.microsoft.com/office/powerpoint/2010/main" val="9651424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rgbClr val="000000"/>
                </a:solidFill>
                <a:latin typeface="Proxima Nova"/>
                <a:ea typeface="Proxima Nova"/>
                <a:cs typeface="Proxima Nova"/>
                <a:sym typeface="Proxima Nova"/>
              </a:rPr>
              <a:t>Point</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BF54B6B7-B951-4978-89C4-FA5455A29A05}"/>
              </a:ext>
            </a:extLst>
          </p:cNvPr>
          <p:cNvPicPr>
            <a:picLocks noChangeAspect="1"/>
          </p:cNvPicPr>
          <p:nvPr/>
        </p:nvPicPr>
        <p:blipFill>
          <a:blip r:embed="rId3"/>
          <a:stretch>
            <a:fillRect/>
          </a:stretch>
        </p:blipFill>
        <p:spPr>
          <a:xfrm>
            <a:off x="1908038" y="1508070"/>
            <a:ext cx="5327924" cy="2127359"/>
          </a:xfrm>
          <a:prstGeom prst="rect">
            <a:avLst/>
          </a:prstGeom>
        </p:spPr>
      </p:pic>
      <p:sp>
        <p:nvSpPr>
          <p:cNvPr id="7" name="Google Shape;576;p71">
            <a:extLst>
              <a:ext uri="{FF2B5EF4-FFF2-40B4-BE49-F238E27FC236}">
                <a16:creationId xmlns:a16="http://schemas.microsoft.com/office/drawing/2014/main" id="{06688519-443E-495C-9D08-2C20E6CC338F}"/>
              </a:ext>
            </a:extLst>
          </p:cNvPr>
          <p:cNvSpPr/>
          <p:nvPr/>
        </p:nvSpPr>
        <p:spPr>
          <a:xfrm>
            <a:off x="817420" y="2715767"/>
            <a:ext cx="6968695" cy="181875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 name="Google Shape;231;p17">
            <a:extLst>
              <a:ext uri="{FF2B5EF4-FFF2-40B4-BE49-F238E27FC236}">
                <a16:creationId xmlns:a16="http://schemas.microsoft.com/office/drawing/2014/main" id="{F14B0416-F3FF-46F3-813C-AC3F8CD3B03D}"/>
              </a:ext>
            </a:extLst>
          </p:cNvPr>
          <p:cNvPicPr preferRelativeResize="0"/>
          <p:nvPr/>
        </p:nvPicPr>
        <p:blipFill rotWithShape="1">
          <a:blip r:embed="rId4">
            <a:alphaModFix/>
          </a:blip>
          <a:srcRect l="25174" t="50467" r="62471" b="23095"/>
          <a:stretch/>
        </p:blipFill>
        <p:spPr>
          <a:xfrm>
            <a:off x="7127748" y="3012948"/>
            <a:ext cx="1650492" cy="1961388"/>
          </a:xfrm>
          <a:prstGeom prst="rect">
            <a:avLst/>
          </a:prstGeom>
          <a:noFill/>
          <a:ln>
            <a:noFill/>
          </a:ln>
        </p:spPr>
      </p:pic>
    </p:spTree>
    <p:extLst>
      <p:ext uri="{BB962C8B-B14F-4D97-AF65-F5344CB8AC3E}">
        <p14:creationId xmlns:p14="http://schemas.microsoft.com/office/powerpoint/2010/main" val="30811758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DeadRunPattern</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800ABB67-208B-4900-BDE2-A3A309C753CE}"/>
              </a:ext>
            </a:extLst>
          </p:cNvPr>
          <p:cNvPicPr>
            <a:picLocks noChangeAspect="1"/>
          </p:cNvPicPr>
          <p:nvPr/>
        </p:nvPicPr>
        <p:blipFill>
          <a:blip r:embed="rId3"/>
          <a:stretch>
            <a:fillRect/>
          </a:stretch>
        </p:blipFill>
        <p:spPr>
          <a:xfrm>
            <a:off x="1999402" y="1516170"/>
            <a:ext cx="5499383" cy="1390721"/>
          </a:xfrm>
          <a:prstGeom prst="rect">
            <a:avLst/>
          </a:prstGeom>
        </p:spPr>
      </p:pic>
      <p:cxnSp>
        <p:nvCxnSpPr>
          <p:cNvPr id="6" name="Straight Connector 5">
            <a:extLst>
              <a:ext uri="{FF2B5EF4-FFF2-40B4-BE49-F238E27FC236}">
                <a16:creationId xmlns:a16="http://schemas.microsoft.com/office/drawing/2014/main" id="{16B8111E-E73F-4B77-B59C-F7B5D7F5FCE7}"/>
              </a:ext>
            </a:extLst>
          </p:cNvPr>
          <p:cNvCxnSpPr>
            <a:cxnSpLocks/>
          </p:cNvCxnSpPr>
          <p:nvPr/>
        </p:nvCxnSpPr>
        <p:spPr>
          <a:xfrm>
            <a:off x="2517395" y="2895600"/>
            <a:ext cx="4880932" cy="0"/>
          </a:xfrm>
          <a:prstGeom prst="line">
            <a:avLst/>
          </a:prstGeom>
        </p:spPr>
        <p:style>
          <a:lnRef idx="1">
            <a:schemeClr val="dk1"/>
          </a:lnRef>
          <a:fillRef idx="0">
            <a:schemeClr val="dk1"/>
          </a:fillRef>
          <a:effectRef idx="0">
            <a:schemeClr val="dk1"/>
          </a:effectRef>
          <a:fontRef idx="minor">
            <a:schemeClr val="tx1"/>
          </a:fontRef>
        </p:style>
      </p:cxnSp>
      <p:pic>
        <p:nvPicPr>
          <p:cNvPr id="8" name="Google Shape;231;p17">
            <a:extLst>
              <a:ext uri="{FF2B5EF4-FFF2-40B4-BE49-F238E27FC236}">
                <a16:creationId xmlns:a16="http://schemas.microsoft.com/office/drawing/2014/main" id="{622954D9-6343-4155-8A93-A21921E1704B}"/>
              </a:ext>
            </a:extLst>
          </p:cNvPr>
          <p:cNvPicPr preferRelativeResize="0"/>
          <p:nvPr/>
        </p:nvPicPr>
        <p:blipFill rotWithShape="1">
          <a:blip r:embed="rId4">
            <a:alphaModFix/>
          </a:blip>
          <a:srcRect l="27051" t="27133" r="63948" b="62637"/>
          <a:stretch/>
        </p:blipFill>
        <p:spPr>
          <a:xfrm>
            <a:off x="7584948" y="3748928"/>
            <a:ext cx="1202436" cy="758953"/>
          </a:xfrm>
          <a:prstGeom prst="rect">
            <a:avLst/>
          </a:prstGeom>
          <a:noFill/>
          <a:ln>
            <a:noFill/>
          </a:ln>
        </p:spPr>
      </p:pic>
    </p:spTree>
    <p:extLst>
      <p:ext uri="{BB962C8B-B14F-4D97-AF65-F5344CB8AC3E}">
        <p14:creationId xmlns:p14="http://schemas.microsoft.com/office/powerpoint/2010/main" val="1958045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ServiceJourneyPattern</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7AD72F6D-1572-491E-9ACC-819DFDC5817C}"/>
              </a:ext>
            </a:extLst>
          </p:cNvPr>
          <p:cNvPicPr>
            <a:picLocks noChangeAspect="1"/>
          </p:cNvPicPr>
          <p:nvPr/>
        </p:nvPicPr>
        <p:blipFill>
          <a:blip r:embed="rId3"/>
          <a:stretch>
            <a:fillRect/>
          </a:stretch>
        </p:blipFill>
        <p:spPr>
          <a:xfrm>
            <a:off x="1784206" y="1958943"/>
            <a:ext cx="5575587" cy="1225613"/>
          </a:xfrm>
          <a:prstGeom prst="rect">
            <a:avLst/>
          </a:prstGeom>
        </p:spPr>
      </p:pic>
      <p:pic>
        <p:nvPicPr>
          <p:cNvPr id="8" name="Google Shape;231;p17">
            <a:extLst>
              <a:ext uri="{FF2B5EF4-FFF2-40B4-BE49-F238E27FC236}">
                <a16:creationId xmlns:a16="http://schemas.microsoft.com/office/drawing/2014/main" id="{E71BCB3B-AF13-4E18-87E3-5D1484C7DCF1}"/>
              </a:ext>
            </a:extLst>
          </p:cNvPr>
          <p:cNvPicPr preferRelativeResize="0"/>
          <p:nvPr/>
        </p:nvPicPr>
        <p:blipFill rotWithShape="1">
          <a:blip r:embed="rId4">
            <a:alphaModFix/>
          </a:blip>
          <a:srcRect l="27051" t="27133" r="63948" b="62637"/>
          <a:stretch/>
        </p:blipFill>
        <p:spPr>
          <a:xfrm>
            <a:off x="7584948" y="3748928"/>
            <a:ext cx="1202436" cy="758953"/>
          </a:xfrm>
          <a:prstGeom prst="rect">
            <a:avLst/>
          </a:prstGeom>
          <a:noFill/>
          <a:ln>
            <a:noFill/>
          </a:ln>
        </p:spPr>
      </p:pic>
    </p:spTree>
    <p:extLst>
      <p:ext uri="{BB962C8B-B14F-4D97-AF65-F5344CB8AC3E}">
        <p14:creationId xmlns:p14="http://schemas.microsoft.com/office/powerpoint/2010/main" val="2915474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rgbClr val="000000"/>
                </a:solidFill>
                <a:latin typeface="Proxima Nova"/>
                <a:ea typeface="Proxima Nova"/>
                <a:cs typeface="Proxima Nova"/>
                <a:sym typeface="Proxima Nova"/>
              </a:rPr>
              <a:t>Route</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461EBC9B-4B25-4699-B8E3-1DE269D62C6D}"/>
              </a:ext>
            </a:extLst>
          </p:cNvPr>
          <p:cNvPicPr>
            <a:picLocks noChangeAspect="1"/>
          </p:cNvPicPr>
          <p:nvPr/>
        </p:nvPicPr>
        <p:blipFill>
          <a:blip r:embed="rId3"/>
          <a:stretch>
            <a:fillRect/>
          </a:stretch>
        </p:blipFill>
        <p:spPr>
          <a:xfrm>
            <a:off x="1835009" y="1190898"/>
            <a:ext cx="5473981" cy="558829"/>
          </a:xfrm>
          <a:prstGeom prst="rect">
            <a:avLst/>
          </a:prstGeom>
        </p:spPr>
      </p:pic>
      <p:pic>
        <p:nvPicPr>
          <p:cNvPr id="4" name="Picture 3">
            <a:extLst>
              <a:ext uri="{FF2B5EF4-FFF2-40B4-BE49-F238E27FC236}">
                <a16:creationId xmlns:a16="http://schemas.microsoft.com/office/drawing/2014/main" id="{C3242698-BF17-4812-BC36-E5785BCB09A6}"/>
              </a:ext>
            </a:extLst>
          </p:cNvPr>
          <p:cNvPicPr>
            <a:picLocks noChangeAspect="1"/>
          </p:cNvPicPr>
          <p:nvPr/>
        </p:nvPicPr>
        <p:blipFill>
          <a:blip r:embed="rId4"/>
          <a:stretch>
            <a:fillRect/>
          </a:stretch>
        </p:blipFill>
        <p:spPr>
          <a:xfrm>
            <a:off x="1752454" y="1061903"/>
            <a:ext cx="5556536" cy="2946551"/>
          </a:xfrm>
          <a:prstGeom prst="rect">
            <a:avLst/>
          </a:prstGeom>
        </p:spPr>
      </p:pic>
      <p:sp>
        <p:nvSpPr>
          <p:cNvPr id="7" name="Google Shape;576;p71">
            <a:extLst>
              <a:ext uri="{FF2B5EF4-FFF2-40B4-BE49-F238E27FC236}">
                <a16:creationId xmlns:a16="http://schemas.microsoft.com/office/drawing/2014/main" id="{06688519-443E-495C-9D08-2C20E6CC338F}"/>
              </a:ext>
            </a:extLst>
          </p:cNvPr>
          <p:cNvSpPr/>
          <p:nvPr/>
        </p:nvSpPr>
        <p:spPr>
          <a:xfrm>
            <a:off x="651164" y="3168396"/>
            <a:ext cx="6801196" cy="13938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 name="Google Shape;231;p17">
            <a:extLst>
              <a:ext uri="{FF2B5EF4-FFF2-40B4-BE49-F238E27FC236}">
                <a16:creationId xmlns:a16="http://schemas.microsoft.com/office/drawing/2014/main" id="{A3668846-FE0C-4936-A94D-29406DF9A4FE}"/>
              </a:ext>
            </a:extLst>
          </p:cNvPr>
          <p:cNvPicPr preferRelativeResize="0"/>
          <p:nvPr/>
        </p:nvPicPr>
        <p:blipFill rotWithShape="1">
          <a:blip r:embed="rId5">
            <a:alphaModFix/>
          </a:blip>
          <a:srcRect l="1905" t="82751" r="82557" b="5592"/>
          <a:stretch/>
        </p:blipFill>
        <p:spPr>
          <a:xfrm>
            <a:off x="6714056" y="3610530"/>
            <a:ext cx="2075688" cy="864889"/>
          </a:xfrm>
          <a:prstGeom prst="rect">
            <a:avLst/>
          </a:prstGeom>
          <a:noFill/>
          <a:ln>
            <a:noFill/>
          </a:ln>
        </p:spPr>
      </p:pic>
    </p:spTree>
    <p:extLst>
      <p:ext uri="{BB962C8B-B14F-4D97-AF65-F5344CB8AC3E}">
        <p14:creationId xmlns:p14="http://schemas.microsoft.com/office/powerpoint/2010/main" val="144458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rgbClr val="000000"/>
                </a:solidFill>
                <a:latin typeface="Proxima Nova"/>
                <a:ea typeface="Proxima Nova"/>
                <a:cs typeface="Proxima Nova"/>
                <a:sym typeface="Proxima Nova"/>
              </a:rPr>
              <a:t>Line</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5B846DC0-5AE7-40EE-871A-06C6C890E6A6}"/>
              </a:ext>
            </a:extLst>
          </p:cNvPr>
          <p:cNvPicPr>
            <a:picLocks noChangeAspect="1"/>
          </p:cNvPicPr>
          <p:nvPr/>
        </p:nvPicPr>
        <p:blipFill>
          <a:blip r:embed="rId3"/>
          <a:stretch>
            <a:fillRect/>
          </a:stretch>
        </p:blipFill>
        <p:spPr>
          <a:xfrm>
            <a:off x="2568791" y="475599"/>
            <a:ext cx="4006417" cy="2986602"/>
          </a:xfrm>
          <a:prstGeom prst="rect">
            <a:avLst/>
          </a:prstGeom>
        </p:spPr>
      </p:pic>
      <p:pic>
        <p:nvPicPr>
          <p:cNvPr id="3" name="Picture 2">
            <a:extLst>
              <a:ext uri="{FF2B5EF4-FFF2-40B4-BE49-F238E27FC236}">
                <a16:creationId xmlns:a16="http://schemas.microsoft.com/office/drawing/2014/main" id="{F36A1F91-8287-4D3D-A968-132EDA5CA297}"/>
              </a:ext>
            </a:extLst>
          </p:cNvPr>
          <p:cNvPicPr>
            <a:picLocks noChangeAspect="1"/>
          </p:cNvPicPr>
          <p:nvPr/>
        </p:nvPicPr>
        <p:blipFill rotWithShape="1">
          <a:blip r:embed="rId4"/>
          <a:srcRect t="4243"/>
          <a:stretch/>
        </p:blipFill>
        <p:spPr>
          <a:xfrm>
            <a:off x="2575718" y="3434495"/>
            <a:ext cx="3985200" cy="1555200"/>
          </a:xfrm>
          <a:prstGeom prst="rect">
            <a:avLst/>
          </a:prstGeom>
        </p:spPr>
      </p:pic>
      <p:pic>
        <p:nvPicPr>
          <p:cNvPr id="8" name="Google Shape;231;p17">
            <a:extLst>
              <a:ext uri="{FF2B5EF4-FFF2-40B4-BE49-F238E27FC236}">
                <a16:creationId xmlns:a16="http://schemas.microsoft.com/office/drawing/2014/main" id="{BBEC7321-656F-467F-B208-95B8D577AFE1}"/>
              </a:ext>
            </a:extLst>
          </p:cNvPr>
          <p:cNvPicPr preferRelativeResize="0"/>
          <p:nvPr/>
        </p:nvPicPr>
        <p:blipFill rotWithShape="1">
          <a:blip r:embed="rId5">
            <a:alphaModFix/>
          </a:blip>
          <a:srcRect l="2552" t="50621" r="83981" b="29168"/>
          <a:stretch/>
        </p:blipFill>
        <p:spPr>
          <a:xfrm>
            <a:off x="7011236" y="3490124"/>
            <a:ext cx="1799008" cy="1499571"/>
          </a:xfrm>
          <a:prstGeom prst="rect">
            <a:avLst/>
          </a:prstGeom>
          <a:noFill/>
          <a:ln>
            <a:noFill/>
          </a:ln>
        </p:spPr>
      </p:pic>
    </p:spTree>
    <p:extLst>
      <p:ext uri="{BB962C8B-B14F-4D97-AF65-F5344CB8AC3E}">
        <p14:creationId xmlns:p14="http://schemas.microsoft.com/office/powerpoint/2010/main" val="60228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err="1">
                <a:solidFill>
                  <a:srgbClr val="000000"/>
                </a:solidFill>
                <a:latin typeface="Proxima Nova"/>
                <a:ea typeface="Proxima Nova"/>
                <a:cs typeface="Proxima Nova"/>
                <a:sym typeface="Proxima Nova"/>
              </a:rPr>
              <a:t>GroupOfLines</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a:extLst>
              <a:ext uri="{FF2B5EF4-FFF2-40B4-BE49-F238E27FC236}">
                <a16:creationId xmlns:a16="http://schemas.microsoft.com/office/drawing/2014/main" id="{461EBC9B-4B25-4699-B8E3-1DE269D62C6D}"/>
              </a:ext>
            </a:extLst>
          </p:cNvPr>
          <p:cNvPicPr>
            <a:picLocks noChangeAspect="1"/>
          </p:cNvPicPr>
          <p:nvPr/>
        </p:nvPicPr>
        <p:blipFill>
          <a:blip r:embed="rId3"/>
          <a:stretch>
            <a:fillRect/>
          </a:stretch>
        </p:blipFill>
        <p:spPr>
          <a:xfrm>
            <a:off x="1835009" y="1190898"/>
            <a:ext cx="5473981" cy="558829"/>
          </a:xfrm>
          <a:prstGeom prst="rect">
            <a:avLst/>
          </a:prstGeom>
        </p:spPr>
      </p:pic>
      <p:pic>
        <p:nvPicPr>
          <p:cNvPr id="3" name="Picture 2">
            <a:extLst>
              <a:ext uri="{FF2B5EF4-FFF2-40B4-BE49-F238E27FC236}">
                <a16:creationId xmlns:a16="http://schemas.microsoft.com/office/drawing/2014/main" id="{10401EAB-DCDB-4BE2-A563-668CA189243E}"/>
              </a:ext>
            </a:extLst>
          </p:cNvPr>
          <p:cNvPicPr>
            <a:picLocks noChangeAspect="1"/>
          </p:cNvPicPr>
          <p:nvPr/>
        </p:nvPicPr>
        <p:blipFill>
          <a:blip r:embed="rId4"/>
          <a:stretch>
            <a:fillRect/>
          </a:stretch>
        </p:blipFill>
        <p:spPr>
          <a:xfrm>
            <a:off x="1841936" y="1749727"/>
            <a:ext cx="5473981" cy="1282766"/>
          </a:xfrm>
          <a:prstGeom prst="rect">
            <a:avLst/>
          </a:prstGeom>
        </p:spPr>
      </p:pic>
    </p:spTree>
    <p:extLst>
      <p:ext uri="{BB962C8B-B14F-4D97-AF65-F5344CB8AC3E}">
        <p14:creationId xmlns:p14="http://schemas.microsoft.com/office/powerpoint/2010/main" val="3482871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2"/>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582" name="Google Shape;582;p72"/>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rgbClr val="000000"/>
                </a:solidFill>
                <a:latin typeface="Proxima Nova"/>
                <a:ea typeface="Proxima Nova"/>
                <a:cs typeface="Proxima Nova"/>
                <a:sym typeface="Proxima Nova"/>
              </a:rPr>
              <a:t>Network</a:t>
            </a:r>
            <a:endParaRPr sz="2400" b="1" i="0" u="none" strike="noStrike" cap="none" dirty="0">
              <a:solidFill>
                <a:srgbClr val="000000"/>
              </a:solidFill>
              <a:latin typeface="Proxima Nova"/>
              <a:ea typeface="Proxima Nova"/>
              <a:cs typeface="Proxima Nova"/>
              <a:sym typeface="Proxima Nova"/>
            </a:endParaRPr>
          </a:p>
        </p:txBody>
      </p:sp>
      <p:cxnSp>
        <p:nvCxnSpPr>
          <p:cNvPr id="583" name="Google Shape;583;p72"/>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4" name="Picture 3">
            <a:extLst>
              <a:ext uri="{FF2B5EF4-FFF2-40B4-BE49-F238E27FC236}">
                <a16:creationId xmlns:a16="http://schemas.microsoft.com/office/drawing/2014/main" id="{534D1A54-5466-4D63-852E-5CC084D15E04}"/>
              </a:ext>
            </a:extLst>
          </p:cNvPr>
          <p:cNvPicPr>
            <a:picLocks noChangeAspect="1"/>
          </p:cNvPicPr>
          <p:nvPr/>
        </p:nvPicPr>
        <p:blipFill>
          <a:blip r:embed="rId3"/>
          <a:stretch>
            <a:fillRect/>
          </a:stretch>
        </p:blipFill>
        <p:spPr>
          <a:xfrm>
            <a:off x="1803257" y="1457267"/>
            <a:ext cx="5537485" cy="2228965"/>
          </a:xfrm>
          <a:prstGeom prst="rect">
            <a:avLst/>
          </a:prstGeom>
        </p:spPr>
      </p:pic>
      <p:sp>
        <p:nvSpPr>
          <p:cNvPr id="7" name="Google Shape;576;p71">
            <a:extLst>
              <a:ext uri="{FF2B5EF4-FFF2-40B4-BE49-F238E27FC236}">
                <a16:creationId xmlns:a16="http://schemas.microsoft.com/office/drawing/2014/main" id="{06688519-443E-495C-9D08-2C20E6CC338F}"/>
              </a:ext>
            </a:extLst>
          </p:cNvPr>
          <p:cNvSpPr/>
          <p:nvPr/>
        </p:nvSpPr>
        <p:spPr>
          <a:xfrm>
            <a:off x="699653" y="2944367"/>
            <a:ext cx="7360783" cy="16247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510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0"/>
        <p:cNvGrpSpPr/>
        <p:nvPr/>
      </p:nvGrpSpPr>
      <p:grpSpPr>
        <a:xfrm>
          <a:off x="0" y="0"/>
          <a:ext cx="0" cy="0"/>
          <a:chOff x="0" y="0"/>
          <a:chExt cx="0" cy="0"/>
        </a:xfrm>
      </p:grpSpPr>
      <p:sp>
        <p:nvSpPr>
          <p:cNvPr id="161" name="Google Shape;161;p7"/>
          <p:cNvSpPr txBox="1">
            <a:spLocks noGrp="1"/>
          </p:cNvSpPr>
          <p:nvPr>
            <p:ph type="title" idx="4294967295"/>
          </p:nvPr>
        </p:nvSpPr>
        <p:spPr>
          <a:xfrm>
            <a:off x="228900" y="128580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nl" b="1">
                <a:highlight>
                  <a:schemeClr val="accent1"/>
                </a:highlight>
              </a:rPr>
              <a:t>Recap</a:t>
            </a:r>
            <a:endParaRPr b="1">
              <a:highlight>
                <a:schemeClr val="accent1"/>
              </a:high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96"/>
        <p:cNvGrpSpPr/>
        <p:nvPr/>
      </p:nvGrpSpPr>
      <p:grpSpPr>
        <a:xfrm>
          <a:off x="0" y="0"/>
          <a:ext cx="0" cy="0"/>
          <a:chOff x="0" y="0"/>
          <a:chExt cx="0" cy="0"/>
        </a:xfrm>
      </p:grpSpPr>
      <p:sp>
        <p:nvSpPr>
          <p:cNvPr id="597" name="Google Shape;597;p36"/>
          <p:cNvSpPr txBox="1">
            <a:spLocks noGrp="1"/>
          </p:cNvSpPr>
          <p:nvPr>
            <p:ph type="title" idx="4294967295"/>
          </p:nvPr>
        </p:nvSpPr>
        <p:spPr>
          <a:xfrm>
            <a:off x="228900" y="1343475"/>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nl" b="1">
                <a:highlight>
                  <a:schemeClr val="accent1"/>
                </a:highlight>
              </a:rPr>
              <a:t>Q&amp;A</a:t>
            </a:r>
            <a:endParaRPr b="1">
              <a:highlight>
                <a:schemeClr val="accent1"/>
              </a:high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Q&amp;A</a:t>
            </a:r>
            <a:endParaRPr sz="2400" b="1" i="0" u="none" strike="noStrike" cap="none">
              <a:solidFill>
                <a:srgbClr val="000000"/>
              </a:solidFill>
              <a:latin typeface="Proxima Nova"/>
              <a:ea typeface="Proxima Nova"/>
              <a:cs typeface="Proxima Nova"/>
              <a:sym typeface="Proxima Nova"/>
            </a:endParaRPr>
          </a:p>
        </p:txBody>
      </p:sp>
      <p:cxnSp>
        <p:nvCxnSpPr>
          <p:cNvPr id="603" name="Google Shape;603;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604" name="Google Shape;604;p37"/>
          <p:cNvPicPr preferRelativeResize="0"/>
          <p:nvPr/>
        </p:nvPicPr>
        <p:blipFill rotWithShape="1">
          <a:blip r:embed="rId3">
            <a:alphaModFix/>
          </a:blip>
          <a:srcRect/>
          <a:stretch/>
        </p:blipFill>
        <p:spPr>
          <a:xfrm>
            <a:off x="2672240" y="1689400"/>
            <a:ext cx="3799525" cy="3454099"/>
          </a:xfrm>
          <a:prstGeom prst="rect">
            <a:avLst/>
          </a:prstGeom>
          <a:noFill/>
          <a:ln>
            <a:noFill/>
          </a:ln>
        </p:spPr>
      </p:pic>
      <p:sp>
        <p:nvSpPr>
          <p:cNvPr id="605" name="Google Shape;605;p37"/>
          <p:cNvSpPr txBox="1"/>
          <p:nvPr/>
        </p:nvSpPr>
        <p:spPr>
          <a:xfrm>
            <a:off x="980375" y="1096738"/>
            <a:ext cx="2120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 sz="1400" b="0" i="0" u="none" strike="noStrike" cap="none">
                <a:solidFill>
                  <a:srgbClr val="000000"/>
                </a:solidFill>
                <a:latin typeface="Proxima Nova"/>
                <a:ea typeface="Proxima Nova"/>
                <a:cs typeface="Proxima Nova"/>
                <a:sym typeface="Proxima Nova"/>
              </a:rPr>
              <a:t>Why are we doing ...   ?</a:t>
            </a:r>
            <a:endParaRPr sz="1400" b="0" i="0" u="none" strike="noStrike" cap="none">
              <a:solidFill>
                <a:srgbClr val="000000"/>
              </a:solidFill>
              <a:latin typeface="Proxima Nova"/>
              <a:ea typeface="Proxima Nova"/>
              <a:cs typeface="Proxima Nova"/>
              <a:sym typeface="Proxima Nova"/>
            </a:endParaRPr>
          </a:p>
        </p:txBody>
      </p:sp>
      <p:sp>
        <p:nvSpPr>
          <p:cNvPr id="606" name="Google Shape;606;p37"/>
          <p:cNvSpPr txBox="1"/>
          <p:nvPr/>
        </p:nvSpPr>
        <p:spPr>
          <a:xfrm>
            <a:off x="1610437" y="1888616"/>
            <a:ext cx="2630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 sz="1400" b="0" i="0" u="none" strike="noStrike" cap="none">
                <a:solidFill>
                  <a:srgbClr val="000000"/>
                </a:solidFill>
                <a:latin typeface="Proxima Nova"/>
                <a:ea typeface="Proxima Nova"/>
                <a:cs typeface="Proxima Nova"/>
                <a:sym typeface="Proxima Nova"/>
              </a:rPr>
              <a:t>Shouldn’t we add … ?</a:t>
            </a:r>
            <a:endParaRPr sz="1400" b="0" i="0" u="none" strike="noStrike" cap="none">
              <a:solidFill>
                <a:srgbClr val="000000"/>
              </a:solidFill>
              <a:latin typeface="Proxima Nova"/>
              <a:ea typeface="Proxima Nova"/>
              <a:cs typeface="Proxima Nova"/>
              <a:sym typeface="Proxima Nova"/>
            </a:endParaRPr>
          </a:p>
        </p:txBody>
      </p:sp>
      <p:sp>
        <p:nvSpPr>
          <p:cNvPr id="607" name="Google Shape;607;p37"/>
          <p:cNvSpPr txBox="1"/>
          <p:nvPr/>
        </p:nvSpPr>
        <p:spPr>
          <a:xfrm>
            <a:off x="5710900" y="1103050"/>
            <a:ext cx="2630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 sz="1400" b="0" i="0" u="none" strike="noStrike" cap="none">
                <a:solidFill>
                  <a:srgbClr val="000000"/>
                </a:solidFill>
                <a:latin typeface="Proxima Nova"/>
                <a:ea typeface="Proxima Nova"/>
                <a:cs typeface="Proxima Nova"/>
                <a:sym typeface="Proxima Nova"/>
              </a:rPr>
              <a:t>Wouldn’t it be better if we … ?</a:t>
            </a:r>
            <a:endParaRPr sz="1400" b="0" i="0" u="none" strike="noStrike" cap="none">
              <a:solidFill>
                <a:srgbClr val="000000"/>
              </a:solidFill>
              <a:latin typeface="Proxima Nova"/>
              <a:ea typeface="Proxima Nova"/>
              <a:cs typeface="Proxima Nova"/>
              <a:sym typeface="Proxima Nova"/>
            </a:endParaRPr>
          </a:p>
        </p:txBody>
      </p:sp>
      <p:sp>
        <p:nvSpPr>
          <p:cNvPr id="608" name="Google Shape;608;p37"/>
          <p:cNvSpPr txBox="1"/>
          <p:nvPr/>
        </p:nvSpPr>
        <p:spPr>
          <a:xfrm>
            <a:off x="3703807" y="1476515"/>
            <a:ext cx="1736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 sz="1400" b="0" i="0" u="none" strike="noStrike" cap="none">
                <a:solidFill>
                  <a:srgbClr val="000000"/>
                </a:solidFill>
                <a:latin typeface="Proxima Nova"/>
                <a:ea typeface="Proxima Nova"/>
                <a:cs typeface="Proxima Nova"/>
                <a:sym typeface="Proxima Nova"/>
              </a:rPr>
              <a:t>What about … ?</a:t>
            </a:r>
            <a:endParaRPr sz="1400" b="0" i="0" u="none" strike="noStrike" cap="none">
              <a:solidFill>
                <a:srgbClr val="000000"/>
              </a:solidFill>
              <a:latin typeface="Proxima Nova"/>
              <a:ea typeface="Proxima Nova"/>
              <a:cs typeface="Proxima Nova"/>
              <a:sym typeface="Proxima Nova"/>
            </a:endParaRPr>
          </a:p>
        </p:txBody>
      </p:sp>
      <p:sp>
        <p:nvSpPr>
          <p:cNvPr id="609" name="Google Shape;609;p37"/>
          <p:cNvSpPr txBox="1"/>
          <p:nvPr/>
        </p:nvSpPr>
        <p:spPr>
          <a:xfrm>
            <a:off x="5513845" y="1888615"/>
            <a:ext cx="1736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 sz="1400" b="0" i="0" u="none" strike="noStrike" cap="none">
                <a:solidFill>
                  <a:srgbClr val="000000"/>
                </a:solidFill>
                <a:latin typeface="Proxima Nova"/>
                <a:ea typeface="Proxima Nova"/>
                <a:cs typeface="Proxima Nova"/>
                <a:sym typeface="Proxima Nova"/>
              </a:rPr>
              <a:t>Why don’t we … ?</a:t>
            </a:r>
            <a:endParaRPr sz="14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13"/>
        <p:cNvGrpSpPr/>
        <p:nvPr/>
      </p:nvGrpSpPr>
      <p:grpSpPr>
        <a:xfrm>
          <a:off x="0" y="0"/>
          <a:ext cx="0" cy="0"/>
          <a:chOff x="0" y="0"/>
          <a:chExt cx="0" cy="0"/>
        </a:xfrm>
      </p:grpSpPr>
      <p:sp>
        <p:nvSpPr>
          <p:cNvPr id="614" name="Google Shape;614;p38"/>
          <p:cNvSpPr txBox="1">
            <a:spLocks noGrp="1"/>
          </p:cNvSpPr>
          <p:nvPr>
            <p:ph type="title" idx="4294967295"/>
          </p:nvPr>
        </p:nvSpPr>
        <p:spPr>
          <a:xfrm>
            <a:off x="228900" y="1343475"/>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nl" b="1">
                <a:highlight>
                  <a:schemeClr val="accent1"/>
                </a:highlight>
              </a:rPr>
              <a:t>Next steps</a:t>
            </a:r>
            <a:endParaRPr b="1">
              <a:highlight>
                <a:schemeClr val="accent1"/>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9"/>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Timeline</a:t>
            </a:r>
            <a:endParaRPr sz="2400" b="1" i="0" u="none" strike="noStrike" cap="none">
              <a:solidFill>
                <a:srgbClr val="000000"/>
              </a:solidFill>
              <a:latin typeface="Proxima Nova"/>
              <a:ea typeface="Proxima Nova"/>
              <a:cs typeface="Proxima Nova"/>
              <a:sym typeface="Proxima Nova"/>
            </a:endParaRPr>
          </a:p>
        </p:txBody>
      </p:sp>
      <p:cxnSp>
        <p:nvCxnSpPr>
          <p:cNvPr id="620" name="Google Shape;620;p39"/>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621" name="Google Shape;621;p39"/>
          <p:cNvSpPr/>
          <p:nvPr/>
        </p:nvSpPr>
        <p:spPr>
          <a:xfrm>
            <a:off x="7223150" y="2356500"/>
            <a:ext cx="1214100" cy="4305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 sz="1400" b="0" i="0" u="none" strike="noStrike" cap="none">
                <a:solidFill>
                  <a:schemeClr val="lt1"/>
                </a:solidFill>
                <a:latin typeface="Arial"/>
                <a:ea typeface="Arial"/>
                <a:cs typeface="Arial"/>
                <a:sym typeface="Arial"/>
              </a:rPr>
              <a:t>       </a:t>
            </a:r>
            <a:r>
              <a:rPr lang="nl" sz="1200" b="0" i="0" u="none" strike="noStrike" cap="none">
                <a:solidFill>
                  <a:schemeClr val="lt1"/>
                </a:solidFill>
                <a:latin typeface="Arial"/>
                <a:ea typeface="Arial"/>
                <a:cs typeface="Arial"/>
                <a:sym typeface="Arial"/>
              </a:rPr>
              <a:t>June</a:t>
            </a:r>
            <a:endParaRPr sz="1400" b="0" i="0" u="none" strike="noStrike" cap="none">
              <a:solidFill>
                <a:schemeClr val="lt1"/>
              </a:solidFill>
              <a:latin typeface="Arial"/>
              <a:ea typeface="Arial"/>
              <a:cs typeface="Arial"/>
              <a:sym typeface="Arial"/>
            </a:endParaRPr>
          </a:p>
        </p:txBody>
      </p:sp>
      <p:sp>
        <p:nvSpPr>
          <p:cNvPr id="622" name="Google Shape;622;p39"/>
          <p:cNvSpPr/>
          <p:nvPr/>
        </p:nvSpPr>
        <p:spPr>
          <a:xfrm>
            <a:off x="601377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May</a:t>
            </a:r>
            <a:endParaRPr sz="1400" b="0" i="0" u="none" strike="noStrike" cap="none">
              <a:solidFill>
                <a:schemeClr val="lt1"/>
              </a:solidFill>
              <a:latin typeface="Arial"/>
              <a:ea typeface="Arial"/>
              <a:cs typeface="Arial"/>
              <a:sym typeface="Arial"/>
            </a:endParaRPr>
          </a:p>
        </p:txBody>
      </p:sp>
      <p:sp>
        <p:nvSpPr>
          <p:cNvPr id="623" name="Google Shape;623;p39"/>
          <p:cNvSpPr/>
          <p:nvPr/>
        </p:nvSpPr>
        <p:spPr>
          <a:xfrm>
            <a:off x="2385650"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February</a:t>
            </a:r>
            <a:endParaRPr sz="1400" b="0" i="0" u="none" strike="noStrike" cap="none">
              <a:solidFill>
                <a:schemeClr val="lt1"/>
              </a:solidFill>
              <a:latin typeface="Arial"/>
              <a:ea typeface="Arial"/>
              <a:cs typeface="Arial"/>
              <a:sym typeface="Arial"/>
            </a:endParaRPr>
          </a:p>
        </p:txBody>
      </p:sp>
      <p:sp>
        <p:nvSpPr>
          <p:cNvPr id="624" name="Google Shape;624;p39"/>
          <p:cNvSpPr/>
          <p:nvPr/>
        </p:nvSpPr>
        <p:spPr>
          <a:xfrm>
            <a:off x="359502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March</a:t>
            </a:r>
            <a:endParaRPr sz="1400" b="0" i="0" u="none" strike="noStrike" cap="none">
              <a:solidFill>
                <a:schemeClr val="lt1"/>
              </a:solidFill>
              <a:latin typeface="Arial"/>
              <a:ea typeface="Arial"/>
              <a:cs typeface="Arial"/>
              <a:sym typeface="Arial"/>
            </a:endParaRPr>
          </a:p>
        </p:txBody>
      </p:sp>
      <p:sp>
        <p:nvSpPr>
          <p:cNvPr id="625" name="Google Shape;625;p39"/>
          <p:cNvSpPr/>
          <p:nvPr/>
        </p:nvSpPr>
        <p:spPr>
          <a:xfrm>
            <a:off x="117627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January</a:t>
            </a:r>
            <a:endParaRPr sz="1200" b="0" i="0" u="none" strike="noStrike" cap="none">
              <a:solidFill>
                <a:schemeClr val="lt1"/>
              </a:solidFill>
              <a:latin typeface="Arial"/>
              <a:ea typeface="Arial"/>
              <a:cs typeface="Arial"/>
              <a:sym typeface="Arial"/>
            </a:endParaRPr>
          </a:p>
        </p:txBody>
      </p:sp>
      <p:sp>
        <p:nvSpPr>
          <p:cNvPr id="626" name="Google Shape;626;p39"/>
          <p:cNvSpPr/>
          <p:nvPr/>
        </p:nvSpPr>
        <p:spPr>
          <a:xfrm>
            <a:off x="4804400"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 sz="1200" b="0" i="0" u="none" strike="noStrike" cap="none">
                <a:solidFill>
                  <a:schemeClr val="lt1"/>
                </a:solidFill>
                <a:latin typeface="Arial"/>
                <a:ea typeface="Arial"/>
                <a:cs typeface="Arial"/>
                <a:sym typeface="Arial"/>
              </a:rPr>
              <a:t>April</a:t>
            </a:r>
            <a:endParaRPr sz="1400" b="0" i="0" u="none" strike="noStrike" cap="none">
              <a:solidFill>
                <a:schemeClr val="lt1"/>
              </a:solidFill>
              <a:latin typeface="Arial"/>
              <a:ea typeface="Arial"/>
              <a:cs typeface="Arial"/>
              <a:sym typeface="Arial"/>
            </a:endParaRPr>
          </a:p>
        </p:txBody>
      </p:sp>
      <p:cxnSp>
        <p:nvCxnSpPr>
          <p:cNvPr id="627" name="Google Shape;627;p39"/>
          <p:cNvCxnSpPr/>
          <p:nvPr/>
        </p:nvCxnSpPr>
        <p:spPr>
          <a:xfrm rot="10800000">
            <a:off x="1513300" y="1515175"/>
            <a:ext cx="0" cy="950700"/>
          </a:xfrm>
          <a:prstGeom prst="straightConnector1">
            <a:avLst/>
          </a:prstGeom>
          <a:noFill/>
          <a:ln w="9525" cap="flat" cmpd="sng">
            <a:solidFill>
              <a:schemeClr val="accent1"/>
            </a:solidFill>
            <a:prstDash val="solid"/>
            <a:round/>
            <a:headEnd type="none" w="sm" len="sm"/>
            <a:tailEnd type="oval" w="med" len="med"/>
          </a:ln>
        </p:spPr>
      </p:cxnSp>
      <p:sp>
        <p:nvSpPr>
          <p:cNvPr id="628" name="Google Shape;628;p39"/>
          <p:cNvSpPr txBox="1"/>
          <p:nvPr/>
        </p:nvSpPr>
        <p:spPr>
          <a:xfrm>
            <a:off x="1526500" y="1330771"/>
            <a:ext cx="1802400" cy="5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11</a:t>
            </a:r>
            <a:br>
              <a:rPr lang="nl" sz="1200" b="1"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Business</a:t>
            </a:r>
            <a:br>
              <a:rPr lang="nl" sz="1200" b="0"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workshop</a:t>
            </a:r>
            <a:endParaRPr sz="1200" b="0" i="0" u="none" strike="noStrike" cap="none">
              <a:solidFill>
                <a:srgbClr val="000000"/>
              </a:solidFill>
              <a:latin typeface="Calibri"/>
              <a:ea typeface="Calibri"/>
              <a:cs typeface="Calibri"/>
              <a:sym typeface="Calibri"/>
            </a:endParaRPr>
          </a:p>
        </p:txBody>
      </p:sp>
      <p:cxnSp>
        <p:nvCxnSpPr>
          <p:cNvPr id="629" name="Google Shape;629;p39"/>
          <p:cNvCxnSpPr/>
          <p:nvPr/>
        </p:nvCxnSpPr>
        <p:spPr>
          <a:xfrm flipH="1">
            <a:off x="2684125" y="2682125"/>
            <a:ext cx="2700" cy="820800"/>
          </a:xfrm>
          <a:prstGeom prst="straightConnector1">
            <a:avLst/>
          </a:prstGeom>
          <a:noFill/>
          <a:ln w="9525" cap="flat" cmpd="sng">
            <a:solidFill>
              <a:schemeClr val="accent1"/>
            </a:solidFill>
            <a:prstDash val="solid"/>
            <a:round/>
            <a:headEnd type="none" w="sm" len="sm"/>
            <a:tailEnd type="oval" w="med" len="med"/>
          </a:ln>
        </p:spPr>
      </p:cxnSp>
      <p:sp>
        <p:nvSpPr>
          <p:cNvPr id="630" name="Google Shape;630;p39"/>
          <p:cNvSpPr txBox="1"/>
          <p:nvPr/>
        </p:nvSpPr>
        <p:spPr>
          <a:xfrm>
            <a:off x="2726375" y="2950425"/>
            <a:ext cx="1802400" cy="5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chemeClr val="dk1"/>
                </a:solidFill>
                <a:latin typeface="Calibri"/>
                <a:ea typeface="Calibri"/>
                <a:cs typeface="Calibri"/>
                <a:sym typeface="Calibri"/>
              </a:rPr>
              <a:t>Thematic</a:t>
            </a:r>
            <a:br>
              <a:rPr lang="nl" sz="1200" b="0" i="0" u="none" strike="noStrike" cap="none">
                <a:solidFill>
                  <a:schemeClr val="dk1"/>
                </a:solidFill>
                <a:latin typeface="Calibri"/>
                <a:ea typeface="Calibri"/>
                <a:cs typeface="Calibri"/>
                <a:sym typeface="Calibri"/>
              </a:rPr>
            </a:br>
            <a:r>
              <a:rPr lang="nl" sz="1200" b="0" i="0" u="none" strike="noStrike" cap="none">
                <a:solidFill>
                  <a:schemeClr val="dk1"/>
                </a:solidFill>
                <a:latin typeface="Calibri"/>
                <a:ea typeface="Calibri"/>
                <a:cs typeface="Calibri"/>
                <a:sym typeface="Calibri"/>
              </a:rPr>
              <a:t>workshop 1</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8</a:t>
            </a:r>
            <a:endParaRPr sz="1200" b="1" i="0" u="none" strike="noStrike" cap="none">
              <a:solidFill>
                <a:srgbClr val="000000"/>
              </a:solidFill>
              <a:latin typeface="Calibri"/>
              <a:ea typeface="Calibri"/>
              <a:cs typeface="Calibri"/>
              <a:sym typeface="Calibri"/>
            </a:endParaRPr>
          </a:p>
        </p:txBody>
      </p:sp>
      <p:cxnSp>
        <p:nvCxnSpPr>
          <p:cNvPr id="631" name="Google Shape;631;p39"/>
          <p:cNvCxnSpPr/>
          <p:nvPr/>
        </p:nvCxnSpPr>
        <p:spPr>
          <a:xfrm rot="10800000">
            <a:off x="6373829" y="1503211"/>
            <a:ext cx="0" cy="950700"/>
          </a:xfrm>
          <a:prstGeom prst="straightConnector1">
            <a:avLst/>
          </a:prstGeom>
          <a:noFill/>
          <a:ln w="9525" cap="flat" cmpd="sng">
            <a:solidFill>
              <a:schemeClr val="accent1"/>
            </a:solidFill>
            <a:prstDash val="solid"/>
            <a:round/>
            <a:headEnd type="none" w="sm" len="sm"/>
            <a:tailEnd type="oval" w="med" len="med"/>
          </a:ln>
        </p:spPr>
      </p:cxnSp>
      <p:sp>
        <p:nvSpPr>
          <p:cNvPr id="632" name="Google Shape;632;p39"/>
          <p:cNvSpPr txBox="1"/>
          <p:nvPr/>
        </p:nvSpPr>
        <p:spPr>
          <a:xfrm>
            <a:off x="7265430" y="2947108"/>
            <a:ext cx="1802400" cy="74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rgbClr val="000000"/>
                </a:solidFill>
                <a:latin typeface="Calibri"/>
                <a:ea typeface="Calibri"/>
                <a:cs typeface="Calibri"/>
                <a:sym typeface="Calibri"/>
              </a:rPr>
              <a:t>Thematic</a:t>
            </a:r>
            <a:br>
              <a:rPr lang="nl" sz="1200" b="0"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workshop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1</a:t>
            </a:r>
            <a:endParaRPr sz="1200" b="0" i="0" u="none" strike="noStrike" cap="none">
              <a:solidFill>
                <a:srgbClr val="000000"/>
              </a:solidFill>
              <a:latin typeface="Calibri"/>
              <a:ea typeface="Calibri"/>
              <a:cs typeface="Calibri"/>
              <a:sym typeface="Calibri"/>
            </a:endParaRPr>
          </a:p>
        </p:txBody>
      </p:sp>
      <p:cxnSp>
        <p:nvCxnSpPr>
          <p:cNvPr id="633" name="Google Shape;633;p39"/>
          <p:cNvCxnSpPr/>
          <p:nvPr/>
        </p:nvCxnSpPr>
        <p:spPr>
          <a:xfrm flipH="1">
            <a:off x="5585828" y="2682125"/>
            <a:ext cx="2700" cy="820800"/>
          </a:xfrm>
          <a:prstGeom prst="straightConnector1">
            <a:avLst/>
          </a:prstGeom>
          <a:noFill/>
          <a:ln w="9525" cap="flat" cmpd="sng">
            <a:solidFill>
              <a:schemeClr val="accent1"/>
            </a:solidFill>
            <a:prstDash val="solid"/>
            <a:round/>
            <a:headEnd type="none" w="sm" len="sm"/>
            <a:tailEnd type="oval" w="med" len="med"/>
          </a:ln>
        </p:spPr>
      </p:cxnSp>
      <p:sp>
        <p:nvSpPr>
          <p:cNvPr id="634" name="Google Shape;634;p39"/>
          <p:cNvSpPr txBox="1"/>
          <p:nvPr/>
        </p:nvSpPr>
        <p:spPr>
          <a:xfrm>
            <a:off x="4486493" y="1327172"/>
            <a:ext cx="1802400" cy="5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25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chemeClr val="dk1"/>
                </a:solidFill>
                <a:latin typeface="Calibri"/>
                <a:ea typeface="Calibri"/>
                <a:cs typeface="Calibri"/>
                <a:sym typeface="Calibri"/>
              </a:rPr>
              <a:t>Thematic</a:t>
            </a:r>
            <a:br>
              <a:rPr lang="nl" sz="1200" b="0" i="0" u="none" strike="noStrike" cap="none">
                <a:solidFill>
                  <a:schemeClr val="dk1"/>
                </a:solidFill>
                <a:latin typeface="Calibri"/>
                <a:ea typeface="Calibri"/>
                <a:cs typeface="Calibri"/>
                <a:sym typeface="Calibri"/>
              </a:rPr>
            </a:br>
            <a:r>
              <a:rPr lang="nl" sz="1200" b="0" i="0" u="none" strike="noStrike" cap="none">
                <a:solidFill>
                  <a:schemeClr val="dk1"/>
                </a:solidFill>
                <a:latin typeface="Calibri"/>
                <a:ea typeface="Calibri"/>
                <a:cs typeface="Calibri"/>
                <a:sym typeface="Calibri"/>
              </a:rPr>
              <a:t>workshop 2</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a:ea typeface="Calibri"/>
              <a:cs typeface="Calibri"/>
              <a:sym typeface="Calibri"/>
            </a:endParaRPr>
          </a:p>
        </p:txBody>
      </p:sp>
      <p:cxnSp>
        <p:nvCxnSpPr>
          <p:cNvPr id="635" name="Google Shape;635;p39"/>
          <p:cNvCxnSpPr/>
          <p:nvPr/>
        </p:nvCxnSpPr>
        <p:spPr>
          <a:xfrm rot="10800000">
            <a:off x="4486494" y="1503211"/>
            <a:ext cx="0" cy="950700"/>
          </a:xfrm>
          <a:prstGeom prst="straightConnector1">
            <a:avLst/>
          </a:prstGeom>
          <a:noFill/>
          <a:ln w="9525" cap="flat" cmpd="sng">
            <a:solidFill>
              <a:schemeClr val="accent1"/>
            </a:solidFill>
            <a:prstDash val="solid"/>
            <a:round/>
            <a:headEnd type="none" w="sm" len="sm"/>
            <a:tailEnd type="oval" w="med" len="med"/>
          </a:ln>
        </p:spPr>
      </p:cxnSp>
      <p:sp>
        <p:nvSpPr>
          <p:cNvPr id="636" name="Google Shape;636;p39"/>
          <p:cNvSpPr txBox="1"/>
          <p:nvPr/>
        </p:nvSpPr>
        <p:spPr>
          <a:xfrm>
            <a:off x="5590300" y="2947108"/>
            <a:ext cx="1802400" cy="74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rgbClr val="000000"/>
                </a:solidFill>
                <a:latin typeface="Calibri"/>
                <a:ea typeface="Calibri"/>
                <a:cs typeface="Calibri"/>
                <a:sym typeface="Calibri"/>
              </a:rPr>
              <a:t>Thematic</a:t>
            </a:r>
            <a:br>
              <a:rPr lang="nl" sz="1200" b="0"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workshop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22</a:t>
            </a:r>
            <a:endParaRPr sz="1200" b="0" i="0" u="none" strike="noStrike" cap="none">
              <a:solidFill>
                <a:srgbClr val="000000"/>
              </a:solidFill>
              <a:latin typeface="Calibri"/>
              <a:ea typeface="Calibri"/>
              <a:cs typeface="Calibri"/>
              <a:sym typeface="Calibri"/>
            </a:endParaRPr>
          </a:p>
        </p:txBody>
      </p:sp>
      <p:cxnSp>
        <p:nvCxnSpPr>
          <p:cNvPr id="637" name="Google Shape;637;p39"/>
          <p:cNvCxnSpPr/>
          <p:nvPr/>
        </p:nvCxnSpPr>
        <p:spPr>
          <a:xfrm flipH="1">
            <a:off x="7265430" y="2682125"/>
            <a:ext cx="2700" cy="820800"/>
          </a:xfrm>
          <a:prstGeom prst="straightConnector1">
            <a:avLst/>
          </a:prstGeom>
          <a:noFill/>
          <a:ln w="9525" cap="flat" cmpd="sng">
            <a:solidFill>
              <a:schemeClr val="accent1"/>
            </a:solidFill>
            <a:prstDash val="solid"/>
            <a:round/>
            <a:headEnd type="none" w="sm" len="sm"/>
            <a:tailEnd type="oval" w="med" len="med"/>
          </a:ln>
        </p:spPr>
      </p:cxnSp>
      <p:sp>
        <p:nvSpPr>
          <p:cNvPr id="638" name="Google Shape;638;p39"/>
          <p:cNvSpPr txBox="1"/>
          <p:nvPr/>
        </p:nvSpPr>
        <p:spPr>
          <a:xfrm>
            <a:off x="6406776" y="1327172"/>
            <a:ext cx="1802400" cy="50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 sz="1200" b="1" i="0" u="none" strike="noStrike" cap="none">
                <a:solidFill>
                  <a:srgbClr val="000000"/>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nl" sz="1200" b="0" i="0" u="none" strike="noStrike" cap="none">
                <a:solidFill>
                  <a:srgbClr val="000000"/>
                </a:solidFill>
                <a:latin typeface="Calibri"/>
                <a:ea typeface="Calibri"/>
                <a:cs typeface="Calibri"/>
                <a:sym typeface="Calibri"/>
              </a:rPr>
              <a:t>Thematic</a:t>
            </a:r>
            <a:br>
              <a:rPr lang="nl" sz="1200" b="0" i="0" u="none" strike="noStrike" cap="none">
                <a:solidFill>
                  <a:srgbClr val="000000"/>
                </a:solidFill>
                <a:latin typeface="Calibri"/>
                <a:ea typeface="Calibri"/>
                <a:cs typeface="Calibri"/>
                <a:sym typeface="Calibri"/>
              </a:rPr>
            </a:br>
            <a:r>
              <a:rPr lang="nl" sz="1200" b="0" i="0" u="none" strike="noStrike" cap="none">
                <a:solidFill>
                  <a:srgbClr val="000000"/>
                </a:solidFill>
                <a:latin typeface="Calibri"/>
                <a:ea typeface="Calibri"/>
                <a:cs typeface="Calibri"/>
                <a:sym typeface="Calibri"/>
              </a:rPr>
              <a:t>workshop 4</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Calibri"/>
              <a:ea typeface="Calibri"/>
              <a:cs typeface="Calibri"/>
              <a:sym typeface="Calibri"/>
            </a:endParaRPr>
          </a:p>
        </p:txBody>
      </p:sp>
      <p:sp>
        <p:nvSpPr>
          <p:cNvPr id="639" name="Google Shape;639;p39"/>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640" name="Google Shape;640;p39"/>
          <p:cNvSpPr txBox="1"/>
          <p:nvPr/>
        </p:nvSpPr>
        <p:spPr>
          <a:xfrm>
            <a:off x="2726375" y="3594675"/>
            <a:ext cx="10140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000" b="0" i="1" u="none" strike="noStrike" cap="none">
                <a:solidFill>
                  <a:srgbClr val="000000"/>
                </a:solidFill>
                <a:latin typeface="Open Sans"/>
                <a:ea typeface="Open Sans"/>
                <a:cs typeface="Open Sans"/>
                <a:sym typeface="Open Sans"/>
              </a:rPr>
              <a:t>Timetables</a:t>
            </a:r>
            <a:endParaRPr sz="1000" b="0" i="1" u="none" strike="noStrike" cap="none">
              <a:solidFill>
                <a:srgbClr val="000000"/>
              </a:solidFill>
              <a:latin typeface="Open Sans"/>
              <a:ea typeface="Open Sans"/>
              <a:cs typeface="Open Sans"/>
              <a:sym typeface="Open Sans"/>
            </a:endParaRPr>
          </a:p>
        </p:txBody>
      </p:sp>
      <p:sp>
        <p:nvSpPr>
          <p:cNvPr id="641" name="Google Shape;641;p39"/>
          <p:cNvSpPr txBox="1"/>
          <p:nvPr/>
        </p:nvSpPr>
        <p:spPr>
          <a:xfrm>
            <a:off x="4486493" y="1108244"/>
            <a:ext cx="1342200"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000" b="0" i="1" u="none" strike="noStrike" cap="none">
                <a:solidFill>
                  <a:srgbClr val="000000"/>
                </a:solidFill>
                <a:latin typeface="Open Sans"/>
                <a:ea typeface="Open Sans"/>
                <a:cs typeface="Open Sans"/>
                <a:sym typeface="Open Sans"/>
              </a:rPr>
              <a:t>Stop places</a:t>
            </a:r>
            <a:endParaRPr sz="1000" b="0" i="1" u="none" strike="noStrike" cap="none">
              <a:solidFill>
                <a:srgbClr val="000000"/>
              </a:solidFill>
              <a:latin typeface="Open Sans"/>
              <a:ea typeface="Open Sans"/>
              <a:cs typeface="Open Sans"/>
              <a:sym typeface="Open Sans"/>
            </a:endParaRPr>
          </a:p>
        </p:txBody>
      </p:sp>
      <p:sp>
        <p:nvSpPr>
          <p:cNvPr id="642" name="Google Shape;642;p39"/>
          <p:cNvSpPr txBox="1"/>
          <p:nvPr/>
        </p:nvSpPr>
        <p:spPr>
          <a:xfrm>
            <a:off x="5585828" y="3594675"/>
            <a:ext cx="13422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000" b="0" i="1" u="none" strike="noStrike" cap="none">
                <a:solidFill>
                  <a:srgbClr val="000000"/>
                </a:solidFill>
                <a:latin typeface="Open Sans"/>
                <a:ea typeface="Open Sans"/>
                <a:cs typeface="Open Sans"/>
                <a:sym typeface="Open Sans"/>
              </a:rPr>
              <a:t>Planning for exchange between PTOs</a:t>
            </a:r>
            <a:endParaRPr sz="1000" b="0" i="1" u="none" strike="noStrike" cap="none">
              <a:solidFill>
                <a:srgbClr val="000000"/>
              </a:solidFill>
              <a:latin typeface="Open Sans"/>
              <a:ea typeface="Open Sans"/>
              <a:cs typeface="Open Sans"/>
              <a:sym typeface="Open Sans"/>
            </a:endParaRPr>
          </a:p>
        </p:txBody>
      </p:sp>
      <p:sp>
        <p:nvSpPr>
          <p:cNvPr id="643" name="Google Shape;643;p39"/>
          <p:cNvSpPr txBox="1"/>
          <p:nvPr/>
        </p:nvSpPr>
        <p:spPr>
          <a:xfrm>
            <a:off x="6406776" y="815940"/>
            <a:ext cx="1842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000" b="0" i="1" u="none" strike="noStrike" cap="none">
                <a:solidFill>
                  <a:srgbClr val="000000"/>
                </a:solidFill>
                <a:latin typeface="Open Sans"/>
                <a:ea typeface="Open Sans"/>
                <a:cs typeface="Open Sans"/>
                <a:sym typeface="Open Sans"/>
              </a:rPr>
              <a:t>Accessibility, facility sets, vehicles, guaranteed transfers, splitting/merging</a:t>
            </a:r>
            <a:endParaRPr sz="1000" b="0" i="1" u="none" strike="noStrike" cap="none">
              <a:solidFill>
                <a:srgbClr val="000000"/>
              </a:solidFill>
              <a:latin typeface="Open Sans"/>
              <a:ea typeface="Open Sans"/>
              <a:cs typeface="Open Sans"/>
              <a:sym typeface="Open Sans"/>
            </a:endParaRPr>
          </a:p>
        </p:txBody>
      </p:sp>
      <p:sp>
        <p:nvSpPr>
          <p:cNvPr id="644" name="Google Shape;644;p39"/>
          <p:cNvSpPr txBox="1"/>
          <p:nvPr/>
        </p:nvSpPr>
        <p:spPr>
          <a:xfrm>
            <a:off x="7265430" y="3582250"/>
            <a:ext cx="18429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 sz="1000" b="0" i="1" u="none" strike="noStrike" cap="none">
                <a:solidFill>
                  <a:srgbClr val="000000"/>
                </a:solidFill>
                <a:latin typeface="Open Sans"/>
                <a:ea typeface="Open Sans"/>
                <a:cs typeface="Open Sans"/>
                <a:sym typeface="Open Sans"/>
              </a:rPr>
              <a:t>Planned deviations from </a:t>
            </a:r>
            <a:br>
              <a:rPr lang="nl" sz="1000" b="0" i="1" u="none" strike="noStrike" cap="none">
                <a:solidFill>
                  <a:srgbClr val="000000"/>
                </a:solidFill>
                <a:latin typeface="Open Sans"/>
                <a:ea typeface="Open Sans"/>
                <a:cs typeface="Open Sans"/>
                <a:sym typeface="Open Sans"/>
              </a:rPr>
            </a:br>
            <a:r>
              <a:rPr lang="nl" sz="1000" b="0" i="1" u="none" strike="noStrike" cap="none">
                <a:solidFill>
                  <a:srgbClr val="000000"/>
                </a:solidFill>
                <a:latin typeface="Open Sans"/>
                <a:ea typeface="Open Sans"/>
                <a:cs typeface="Open Sans"/>
                <a:sym typeface="Open Sans"/>
              </a:rPr>
              <a:t>time schedule</a:t>
            </a:r>
            <a:endParaRPr sz="1000" b="0" i="1" u="none" strike="noStrike" cap="none">
              <a:solidFill>
                <a:srgbClr val="000000"/>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grpSp>
        <p:nvGrpSpPr>
          <p:cNvPr id="649" name="Google Shape;649;p40"/>
          <p:cNvGrpSpPr/>
          <p:nvPr/>
        </p:nvGrpSpPr>
        <p:grpSpPr>
          <a:xfrm>
            <a:off x="641992" y="1369515"/>
            <a:ext cx="478299" cy="478299"/>
            <a:chOff x="4640263" y="1219200"/>
            <a:chExt cx="123825" cy="123825"/>
          </a:xfrm>
        </p:grpSpPr>
        <p:sp>
          <p:nvSpPr>
            <p:cNvPr id="650" name="Google Shape;650;p40"/>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1" name="Google Shape;651;p40"/>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2" name="Google Shape;652;p40"/>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3" name="Google Shape;653;p40"/>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4" name="Google Shape;654;p40"/>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55" name="Google Shape;655;p40"/>
          <p:cNvGrpSpPr/>
          <p:nvPr/>
        </p:nvGrpSpPr>
        <p:grpSpPr>
          <a:xfrm>
            <a:off x="630430" y="1990455"/>
            <a:ext cx="470610" cy="478327"/>
            <a:chOff x="6215424" y="4028218"/>
            <a:chExt cx="202814" cy="206140"/>
          </a:xfrm>
        </p:grpSpPr>
        <p:sp>
          <p:nvSpPr>
            <p:cNvPr id="656" name="Google Shape;656;p40"/>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657" name="Google Shape;657;p40"/>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658" name="Google Shape;658;p40"/>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659" name="Google Shape;659;p40"/>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660" name="Google Shape;660;p40"/>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661" name="Google Shape;661;p40"/>
          <p:cNvGrpSpPr/>
          <p:nvPr/>
        </p:nvGrpSpPr>
        <p:grpSpPr>
          <a:xfrm>
            <a:off x="646650" y="3841305"/>
            <a:ext cx="479163" cy="478593"/>
            <a:chOff x="4148138" y="53975"/>
            <a:chExt cx="1335088" cy="1333500"/>
          </a:xfrm>
        </p:grpSpPr>
        <p:sp>
          <p:nvSpPr>
            <p:cNvPr id="662" name="Google Shape;662;p40"/>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3" name="Google Shape;663;p40"/>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64" name="Google Shape;664;p40"/>
          <p:cNvGrpSpPr/>
          <p:nvPr/>
        </p:nvGrpSpPr>
        <p:grpSpPr>
          <a:xfrm>
            <a:off x="636286" y="3223191"/>
            <a:ext cx="471655" cy="471655"/>
            <a:chOff x="4287838" y="1854201"/>
            <a:chExt cx="149225" cy="149225"/>
          </a:xfrm>
        </p:grpSpPr>
        <p:sp>
          <p:nvSpPr>
            <p:cNvPr id="665" name="Google Shape;665;p40"/>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666" name="Google Shape;666;p40"/>
            <p:cNvCxnSpPr/>
            <p:nvPr/>
          </p:nvCxnSpPr>
          <p:spPr>
            <a:xfrm>
              <a:off x="4375150" y="1884363"/>
              <a:ext cx="0" cy="0"/>
            </a:xfrm>
            <a:prstGeom prst="straightConnector1">
              <a:avLst/>
            </a:prstGeom>
            <a:noFill/>
            <a:ln>
              <a:noFill/>
            </a:ln>
          </p:spPr>
        </p:cxnSp>
        <p:cxnSp>
          <p:nvCxnSpPr>
            <p:cNvPr id="667" name="Google Shape;667;p40"/>
            <p:cNvCxnSpPr/>
            <p:nvPr/>
          </p:nvCxnSpPr>
          <p:spPr>
            <a:xfrm>
              <a:off x="4375150" y="1884363"/>
              <a:ext cx="0" cy="0"/>
            </a:xfrm>
            <a:prstGeom prst="straightConnector1">
              <a:avLst/>
            </a:prstGeom>
            <a:noFill/>
            <a:ln>
              <a:noFill/>
            </a:ln>
          </p:spPr>
        </p:cxnSp>
        <p:sp>
          <p:nvSpPr>
            <p:cNvPr id="668" name="Google Shape;668;p40"/>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669" name="Google Shape;669;p40"/>
          <p:cNvSpPr/>
          <p:nvPr/>
        </p:nvSpPr>
        <p:spPr>
          <a:xfrm>
            <a:off x="628651" y="26132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0" name="Google Shape;670;p40"/>
          <p:cNvSpPr txBox="1"/>
          <p:nvPr/>
        </p:nvSpPr>
        <p:spPr>
          <a:xfrm>
            <a:off x="1267623" y="1454818"/>
            <a:ext cx="59025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 sz="1600" b="0" i="0" u="none" strike="noStrike" cap="none">
                <a:solidFill>
                  <a:srgbClr val="000000"/>
                </a:solidFill>
                <a:latin typeface="Arial"/>
                <a:ea typeface="Arial"/>
                <a:cs typeface="Arial"/>
                <a:sym typeface="Arial"/>
              </a:rPr>
              <a:t>Processing all your input from this thematic workshop.</a:t>
            </a:r>
            <a:endParaRPr sz="1600" b="0" i="0" u="none" strike="noStrike" cap="none">
              <a:solidFill>
                <a:srgbClr val="000000"/>
              </a:solidFill>
              <a:latin typeface="Arial"/>
              <a:ea typeface="Arial"/>
              <a:cs typeface="Arial"/>
              <a:sym typeface="Arial"/>
            </a:endParaRPr>
          </a:p>
        </p:txBody>
      </p:sp>
      <p:sp>
        <p:nvSpPr>
          <p:cNvPr id="671" name="Google Shape;671;p40"/>
          <p:cNvSpPr txBox="1"/>
          <p:nvPr/>
        </p:nvSpPr>
        <p:spPr>
          <a:xfrm>
            <a:off x="1267625" y="2038825"/>
            <a:ext cx="72546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 sz="1600" b="0" i="0" u="none" strike="noStrike" cap="none">
                <a:solidFill>
                  <a:srgbClr val="000000"/>
                </a:solidFill>
                <a:latin typeface="Arial"/>
                <a:ea typeface="Arial"/>
                <a:cs typeface="Arial"/>
                <a:sym typeface="Arial"/>
              </a:rPr>
              <a:t>Sending out a report of this workshop. Feedback is certainly welcome!</a:t>
            </a:r>
            <a:endParaRPr sz="1600" b="0" i="0" u="none" strike="noStrike" cap="none">
              <a:solidFill>
                <a:srgbClr val="000000"/>
              </a:solidFill>
              <a:latin typeface="Arial"/>
              <a:ea typeface="Arial"/>
              <a:cs typeface="Arial"/>
              <a:sym typeface="Arial"/>
            </a:endParaRPr>
          </a:p>
        </p:txBody>
      </p:sp>
      <p:sp>
        <p:nvSpPr>
          <p:cNvPr id="672" name="Google Shape;672;p40"/>
          <p:cNvSpPr txBox="1"/>
          <p:nvPr/>
        </p:nvSpPr>
        <p:spPr>
          <a:xfrm>
            <a:off x="1267625" y="2664275"/>
            <a:ext cx="73347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 sz="1600" b="0" i="0" u="none" strike="noStrike" cap="none">
                <a:solidFill>
                  <a:srgbClr val="000000"/>
                </a:solidFill>
                <a:latin typeface="Arial"/>
                <a:ea typeface="Arial"/>
                <a:cs typeface="Arial"/>
                <a:sym typeface="Arial"/>
              </a:rPr>
              <a:t>Further investigate where we can align with existing standards.</a:t>
            </a:r>
            <a:endParaRPr sz="1400" b="0" i="0" u="none" strike="noStrike" cap="none">
              <a:solidFill>
                <a:srgbClr val="000000"/>
              </a:solidFill>
              <a:latin typeface="Arial"/>
              <a:ea typeface="Arial"/>
              <a:cs typeface="Arial"/>
              <a:sym typeface="Arial"/>
            </a:endParaRPr>
          </a:p>
        </p:txBody>
      </p:sp>
      <p:sp>
        <p:nvSpPr>
          <p:cNvPr id="673" name="Google Shape;673;p40"/>
          <p:cNvSpPr txBox="1"/>
          <p:nvPr/>
        </p:nvSpPr>
        <p:spPr>
          <a:xfrm>
            <a:off x="1267628" y="3289725"/>
            <a:ext cx="47370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 sz="1600" b="0" i="0" u="none" strike="noStrike" cap="none">
                <a:solidFill>
                  <a:srgbClr val="000000"/>
                </a:solidFill>
                <a:latin typeface="Arial"/>
                <a:ea typeface="Arial"/>
                <a:cs typeface="Arial"/>
                <a:sym typeface="Arial"/>
              </a:rPr>
              <a:t>Capturing feedback via Github.</a:t>
            </a:r>
            <a:endParaRPr sz="1400" b="0" i="0" u="none" strike="noStrike" cap="none">
              <a:solidFill>
                <a:srgbClr val="000000"/>
              </a:solidFill>
              <a:latin typeface="Arial"/>
              <a:ea typeface="Arial"/>
              <a:cs typeface="Arial"/>
              <a:sym typeface="Arial"/>
            </a:endParaRPr>
          </a:p>
        </p:txBody>
      </p:sp>
      <p:sp>
        <p:nvSpPr>
          <p:cNvPr id="674" name="Google Shape;674;p40"/>
          <p:cNvSpPr txBox="1"/>
          <p:nvPr/>
        </p:nvSpPr>
        <p:spPr>
          <a:xfrm>
            <a:off x="1267626" y="3915175"/>
            <a:ext cx="68406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 sz="1600" b="0" i="0" u="none" strike="noStrike" cap="none">
                <a:solidFill>
                  <a:srgbClr val="000000"/>
                </a:solidFill>
                <a:latin typeface="Arial"/>
                <a:ea typeface="Arial"/>
                <a:cs typeface="Arial"/>
                <a:sym typeface="Arial"/>
              </a:rPr>
              <a:t>Continue developing the application profile.</a:t>
            </a:r>
            <a:endParaRPr sz="1400" b="0" i="0" u="none" strike="noStrike" cap="none">
              <a:solidFill>
                <a:srgbClr val="000000"/>
              </a:solidFill>
              <a:latin typeface="Arial"/>
              <a:ea typeface="Arial"/>
              <a:cs typeface="Arial"/>
              <a:sym typeface="Arial"/>
            </a:endParaRPr>
          </a:p>
        </p:txBody>
      </p:sp>
      <p:sp>
        <p:nvSpPr>
          <p:cNvPr id="675" name="Google Shape;675;p40"/>
          <p:cNvSpPr/>
          <p:nvPr/>
        </p:nvSpPr>
        <p:spPr>
          <a:xfrm>
            <a:off x="565152" y="4351875"/>
            <a:ext cx="15432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6" name="Google Shape;676;p40"/>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Next steps</a:t>
            </a:r>
            <a:endParaRPr sz="2400" b="1" i="0" u="none" strike="noStrike" cap="none">
              <a:solidFill>
                <a:srgbClr val="000000"/>
              </a:solidFill>
              <a:latin typeface="Proxima Nova"/>
              <a:ea typeface="Proxima Nova"/>
              <a:cs typeface="Proxima Nova"/>
              <a:sym typeface="Proxima Nova"/>
            </a:endParaRPr>
          </a:p>
        </p:txBody>
      </p:sp>
      <p:cxnSp>
        <p:nvCxnSpPr>
          <p:cNvPr id="677" name="Google Shape;677;p40"/>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678" name="Google Shape;678;p40"/>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41"/>
          <p:cNvSpPr txBox="1">
            <a:spLocks noGrp="1"/>
          </p:cNvSpPr>
          <p:nvPr>
            <p:ph type="body" idx="1"/>
          </p:nvPr>
        </p:nvSpPr>
        <p:spPr>
          <a:xfrm>
            <a:off x="628650" y="1099200"/>
            <a:ext cx="7416000" cy="2754000"/>
          </a:xfrm>
          <a:prstGeom prst="rect">
            <a:avLst/>
          </a:prstGeom>
          <a:noFill/>
          <a:ln>
            <a:noFill/>
          </a:ln>
        </p:spPr>
        <p:txBody>
          <a:bodyPr spcFirstLastPara="1" wrap="square" lIns="91425" tIns="91425" rIns="91425" bIns="91425" anchor="t" anchorCtr="0">
            <a:noAutofit/>
          </a:bodyPr>
          <a:lstStyle/>
          <a:p>
            <a:pPr marL="285750" lvl="0" indent="-285750" algn="l" rtl="0">
              <a:lnSpc>
                <a:spcPct val="90000"/>
              </a:lnSpc>
              <a:spcBef>
                <a:spcPts val="300"/>
              </a:spcBef>
              <a:spcAft>
                <a:spcPts val="0"/>
              </a:spcAft>
              <a:buSzPts val="1980"/>
              <a:buFont typeface="Arial"/>
              <a:buChar char="•"/>
            </a:pPr>
            <a:r>
              <a:rPr lang="nl" sz="1800">
                <a:latin typeface="Arial"/>
                <a:ea typeface="Arial"/>
                <a:cs typeface="Arial"/>
                <a:sym typeface="Arial"/>
              </a:rPr>
              <a:t>Review the application profile that we will send to you.</a:t>
            </a:r>
            <a:endParaRPr/>
          </a:p>
          <a:p>
            <a:pPr marL="742950" lvl="1" indent="-285750" algn="l" rtl="0">
              <a:lnSpc>
                <a:spcPct val="90000"/>
              </a:lnSpc>
              <a:spcBef>
                <a:spcPts val="300"/>
              </a:spcBef>
              <a:spcAft>
                <a:spcPts val="0"/>
              </a:spcAft>
              <a:buSzPts val="1650"/>
              <a:buFont typeface="Arial"/>
              <a:buChar char="•"/>
            </a:pPr>
            <a:r>
              <a:rPr lang="nl" sz="1800">
                <a:latin typeface="Arial"/>
                <a:ea typeface="Arial"/>
                <a:cs typeface="Arial"/>
                <a:sym typeface="Arial"/>
              </a:rPr>
              <a:t>Give feedback via GitHub or email.</a:t>
            </a:r>
            <a:endParaRPr/>
          </a:p>
          <a:p>
            <a:pPr marL="742950" lvl="1" indent="-285750" algn="l" rtl="0">
              <a:lnSpc>
                <a:spcPct val="90000"/>
              </a:lnSpc>
              <a:spcBef>
                <a:spcPts val="300"/>
              </a:spcBef>
              <a:spcAft>
                <a:spcPts val="0"/>
              </a:spcAft>
              <a:buSzPts val="1650"/>
              <a:buFont typeface="Arial"/>
              <a:buChar char="•"/>
            </a:pPr>
            <a:r>
              <a:rPr lang="nl" sz="1800">
                <a:latin typeface="Arial"/>
                <a:ea typeface="Arial"/>
                <a:cs typeface="Arial"/>
                <a:sym typeface="Arial"/>
              </a:rPr>
              <a:t>Ask questions.</a:t>
            </a:r>
            <a:endParaRPr/>
          </a:p>
          <a:p>
            <a:pPr marL="742950" lvl="1" indent="-180975" algn="l" rtl="0">
              <a:lnSpc>
                <a:spcPct val="90000"/>
              </a:lnSpc>
              <a:spcBef>
                <a:spcPts val="300"/>
              </a:spcBef>
              <a:spcAft>
                <a:spcPts val="0"/>
              </a:spcAft>
              <a:buSzPts val="1650"/>
              <a:buFont typeface="Arial"/>
              <a:buNone/>
            </a:pPr>
            <a:endParaRPr sz="1800">
              <a:latin typeface="Arial"/>
              <a:ea typeface="Arial"/>
              <a:cs typeface="Arial"/>
              <a:sym typeface="Arial"/>
            </a:endParaRPr>
          </a:p>
          <a:p>
            <a:pPr marL="285750" lvl="0" indent="-285750" algn="l" rtl="0">
              <a:lnSpc>
                <a:spcPct val="90000"/>
              </a:lnSpc>
              <a:spcBef>
                <a:spcPts val="300"/>
              </a:spcBef>
              <a:spcAft>
                <a:spcPts val="0"/>
              </a:spcAft>
              <a:buSzPts val="1980"/>
              <a:buFont typeface="Arial"/>
              <a:buChar char="•"/>
            </a:pPr>
            <a:r>
              <a:rPr lang="nl" sz="1800">
                <a:latin typeface="Arial"/>
                <a:ea typeface="Arial"/>
                <a:cs typeface="Arial"/>
                <a:sym typeface="Arial"/>
              </a:rPr>
              <a:t>Respond to open issues.</a:t>
            </a:r>
            <a:endParaRPr/>
          </a:p>
          <a:p>
            <a:pPr marL="742950" lvl="1" indent="-285750" algn="l" rtl="0">
              <a:lnSpc>
                <a:spcPct val="90000"/>
              </a:lnSpc>
              <a:spcBef>
                <a:spcPts val="300"/>
              </a:spcBef>
              <a:spcAft>
                <a:spcPts val="0"/>
              </a:spcAft>
              <a:buSzPts val="1650"/>
              <a:buFont typeface="Arial"/>
              <a:buChar char="•"/>
            </a:pPr>
            <a:r>
              <a:rPr lang="nl" sz="1800">
                <a:latin typeface="Arial"/>
                <a:ea typeface="Arial"/>
                <a:cs typeface="Arial"/>
                <a:sym typeface="Arial"/>
              </a:rPr>
              <a:t>See GitHub!</a:t>
            </a:r>
            <a:endParaRPr/>
          </a:p>
          <a:p>
            <a:pPr marL="742950" lvl="1" indent="-180975" algn="l" rtl="0">
              <a:lnSpc>
                <a:spcPct val="90000"/>
              </a:lnSpc>
              <a:spcBef>
                <a:spcPts val="300"/>
              </a:spcBef>
              <a:spcAft>
                <a:spcPts val="0"/>
              </a:spcAft>
              <a:buSzPts val="1650"/>
              <a:buFont typeface="Arial"/>
              <a:buNone/>
            </a:pPr>
            <a:endParaRPr sz="1800">
              <a:latin typeface="Arial"/>
              <a:ea typeface="Arial"/>
              <a:cs typeface="Arial"/>
              <a:sym typeface="Arial"/>
            </a:endParaRPr>
          </a:p>
          <a:p>
            <a:pPr marL="285750" lvl="0" indent="-285750" algn="l" rtl="0">
              <a:lnSpc>
                <a:spcPct val="90000"/>
              </a:lnSpc>
              <a:spcBef>
                <a:spcPts val="300"/>
              </a:spcBef>
              <a:spcAft>
                <a:spcPts val="0"/>
              </a:spcAft>
              <a:buSzPts val="1980"/>
              <a:buFont typeface="Arial"/>
              <a:buChar char="•"/>
            </a:pPr>
            <a:r>
              <a:rPr lang="nl" sz="1800">
                <a:latin typeface="Arial"/>
                <a:ea typeface="Arial"/>
                <a:cs typeface="Arial"/>
                <a:sym typeface="Arial"/>
              </a:rPr>
              <a:t>We will send a mail with all relevant information.</a:t>
            </a:r>
            <a:endParaRPr sz="1800">
              <a:latin typeface="Arial"/>
              <a:ea typeface="Arial"/>
              <a:cs typeface="Arial"/>
              <a:sym typeface="Arial"/>
            </a:endParaRPr>
          </a:p>
          <a:p>
            <a:pPr marL="742950" lvl="1" indent="-180975" algn="l" rtl="0">
              <a:lnSpc>
                <a:spcPct val="90000"/>
              </a:lnSpc>
              <a:spcBef>
                <a:spcPts val="300"/>
              </a:spcBef>
              <a:spcAft>
                <a:spcPts val="0"/>
              </a:spcAft>
              <a:buSzPts val="1650"/>
              <a:buFont typeface="Arial"/>
              <a:buNone/>
            </a:pPr>
            <a:endParaRPr sz="1800">
              <a:latin typeface="Arial"/>
              <a:ea typeface="Arial"/>
              <a:cs typeface="Arial"/>
              <a:sym typeface="Arial"/>
            </a:endParaRPr>
          </a:p>
        </p:txBody>
      </p:sp>
      <p:sp>
        <p:nvSpPr>
          <p:cNvPr id="684" name="Google Shape;684;p4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Action points</a:t>
            </a:r>
            <a:endParaRPr sz="2400" b="1" i="0" u="none" strike="noStrike" cap="none">
              <a:solidFill>
                <a:srgbClr val="000000"/>
              </a:solidFill>
              <a:latin typeface="Proxima Nova"/>
              <a:ea typeface="Proxima Nova"/>
              <a:cs typeface="Proxima Nova"/>
              <a:sym typeface="Proxima Nova"/>
            </a:endParaRPr>
          </a:p>
        </p:txBody>
      </p:sp>
      <p:cxnSp>
        <p:nvCxnSpPr>
          <p:cNvPr id="685" name="Google Shape;685;p4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686" name="Google Shape;686;p41"/>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2"/>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2"/>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693" name="Google Shape;693;p42"/>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 sz="1600" b="0" i="0" u="none" strike="noStrike" cap="none">
                <a:solidFill>
                  <a:srgbClr val="FFFFFF"/>
                </a:solidFill>
                <a:latin typeface="Arial"/>
                <a:ea typeface="Arial"/>
                <a:cs typeface="Arial"/>
                <a:sym typeface="Arial"/>
              </a:rPr>
              <a:t>Feedback can be given via mail to:</a:t>
            </a:r>
            <a:br>
              <a:rPr lang="nl" sz="1600" b="0" i="0" u="none" strike="noStrike" cap="none">
                <a:solidFill>
                  <a:srgbClr val="FFFFFF"/>
                </a:solidFill>
                <a:latin typeface="Arial"/>
                <a:ea typeface="Arial"/>
                <a:cs typeface="Arial"/>
                <a:sym typeface="Arial"/>
              </a:rPr>
            </a:br>
            <a:endParaRPr sz="1400" b="0" i="0" u="none" strike="noStrike" cap="none">
              <a:solidFill>
                <a:srgbClr val="FFFFFF"/>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nl" sz="1400" b="0" i="0" u="sng" strike="noStrike" cap="none">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dimitri.schepers@vlaanderen.be</a:t>
            </a:r>
            <a:endParaRPr sz="1400" b="0" i="0" u="none" strike="noStrike" cap="none">
              <a:solidFill>
                <a:srgbClr val="FFFFFF"/>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nl" sz="1400" b="0" i="0" u="sng" strike="noStrike" cap="none">
                <a:solidFill>
                  <a:srgbClr val="FFFFFF"/>
                </a:solidFill>
                <a:latin typeface="Arial"/>
                <a:ea typeface="Arial"/>
                <a:cs typeface="Arial"/>
                <a:sym typeface="Arial"/>
                <a:hlinkClick r:id="rId4">
                  <a:extLst>
                    <a:ext uri="{A12FA001-AC4F-418D-AE19-62706E023703}">
                      <ahyp:hlinkClr xmlns:ahyp="http://schemas.microsoft.com/office/drawing/2018/hyperlinkcolor" val="tx"/>
                    </a:ext>
                  </a:extLst>
                </a:hlinkClick>
              </a:rPr>
              <a:t>tim.coninx@delijn.be</a:t>
            </a:r>
            <a:endParaRPr sz="1400" b="0" i="0" u="none" strike="noStrike" cap="none">
              <a:solidFill>
                <a:srgbClr val="FFFFFF"/>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nl" sz="1400" b="0" i="0" u="sng" strike="noStrike" cap="none">
                <a:solidFill>
                  <a:srgbClr val="FFFFFF"/>
                </a:solidFill>
                <a:latin typeface="Arial"/>
                <a:ea typeface="Arial"/>
                <a:cs typeface="Arial"/>
                <a:sym typeface="Arial"/>
                <a:hlinkClick r:id="rId5">
                  <a:extLst>
                    <a:ext uri="{A12FA001-AC4F-418D-AE19-62706E023703}">
                      <ahyp:hlinkClr xmlns:ahyp="http://schemas.microsoft.com/office/drawing/2018/hyperlinkcolor" val="tx"/>
                    </a:ext>
                  </a:extLst>
                </a:hlinkClick>
              </a:rPr>
              <a:t>pieter.colpaert@ugent.be</a:t>
            </a:r>
            <a:endParaRPr sz="1400" b="0" i="0" u="none" strike="noStrike" cap="none">
              <a:solidFill>
                <a:srgbClr val="FFFFFF"/>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694" name="Google Shape;694;p42"/>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5" name="Google Shape;695;p42"/>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696" name="Google Shape;696;p42"/>
          <p:cNvSpPr txBox="1"/>
          <p:nvPr/>
        </p:nvSpPr>
        <p:spPr>
          <a:xfrm>
            <a:off x="5114189" y="2439483"/>
            <a:ext cx="33561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 sz="1600" b="0" i="0" u="none" strike="noStrike" cap="none">
                <a:solidFill>
                  <a:schemeClr val="lt1"/>
                </a:solidFill>
                <a:latin typeface="Arial"/>
                <a:ea typeface="Arial"/>
                <a:cs typeface="Arial"/>
                <a:sym typeface="Arial"/>
              </a:rPr>
              <a:t>Feedback can be given on Github:</a:t>
            </a:r>
            <a:br>
              <a:rPr lang="nl" sz="1600" b="0" i="0" u="none" strike="noStrike" cap="none">
                <a:solidFill>
                  <a:schemeClr val="lt1"/>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nl" sz="1600" b="0" i="0" u="sng" strike="noStrike" cap="none">
                <a:solidFill>
                  <a:srgbClr val="FFFFFF"/>
                </a:solidFill>
                <a:latin typeface="Arial"/>
                <a:ea typeface="Arial"/>
                <a:cs typeface="Arial"/>
                <a:sym typeface="Arial"/>
                <a:hlinkClick r:id="rId7">
                  <a:extLst>
                    <a:ext uri="{A12FA001-AC4F-418D-AE19-62706E023703}">
                      <ahyp:hlinkClr xmlns:ahyp="http://schemas.microsoft.com/office/drawing/2018/hyperlinkcolor" val="tx"/>
                    </a:ext>
                  </a:extLst>
                </a:hlinkClick>
              </a:rPr>
              <a:t>https://github.com/Informatievlaanderen/OSLOthema-mobiliteitDienstregelingEnPlanning/issues</a:t>
            </a:r>
            <a:endParaRPr sz="16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697" name="Google Shape;697;p42"/>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8" name="Google Shape;698;p42"/>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Feedback</a:t>
            </a:r>
            <a:endParaRPr sz="2400" b="1" i="0" u="none" strike="noStrike" cap="none">
              <a:solidFill>
                <a:srgbClr val="000000"/>
              </a:solidFill>
              <a:latin typeface="Proxima Nova"/>
              <a:ea typeface="Proxima Nova"/>
              <a:cs typeface="Proxima Nova"/>
              <a:sym typeface="Proxima Nova"/>
            </a:endParaRPr>
          </a:p>
        </p:txBody>
      </p:sp>
      <p:cxnSp>
        <p:nvCxnSpPr>
          <p:cNvPr id="699" name="Google Shape;699;p42"/>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700" name="Google Shape;700;p42"/>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04"/>
        <p:cNvGrpSpPr/>
        <p:nvPr/>
      </p:nvGrpSpPr>
      <p:grpSpPr>
        <a:xfrm>
          <a:off x="0" y="0"/>
          <a:ext cx="0" cy="0"/>
          <a:chOff x="0" y="0"/>
          <a:chExt cx="0" cy="0"/>
        </a:xfrm>
      </p:grpSpPr>
      <p:sp>
        <p:nvSpPr>
          <p:cNvPr id="705" name="Google Shape;705;p43"/>
          <p:cNvSpPr/>
          <p:nvPr/>
        </p:nvSpPr>
        <p:spPr>
          <a:xfrm>
            <a:off x="0" y="599750"/>
            <a:ext cx="2701500" cy="48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nl" sz="2800" b="0" i="0" u="none" strike="noStrike" cap="none">
                <a:solidFill>
                  <a:schemeClr val="dk1"/>
                </a:solidFill>
                <a:latin typeface="Proxima Nova Semibold"/>
                <a:ea typeface="Proxima Nova Semibold"/>
                <a:cs typeface="Proxima Nova Semibold"/>
                <a:sym typeface="Proxima Nova Semibold"/>
              </a:rPr>
              <a:t>      Thanks!</a:t>
            </a:r>
            <a:endParaRPr sz="2800" b="0" i="0" u="none" strike="noStrike" cap="none">
              <a:solidFill>
                <a:schemeClr val="dk1"/>
              </a:solidFill>
              <a:latin typeface="Proxima Nova Semibold"/>
              <a:ea typeface="Proxima Nova Semibold"/>
              <a:cs typeface="Proxima Nova Semibold"/>
              <a:sym typeface="Proxima Nova Semibold"/>
            </a:endParaRPr>
          </a:p>
        </p:txBody>
      </p:sp>
      <p:sp>
        <p:nvSpPr>
          <p:cNvPr id="706" name="Google Shape;706;p43"/>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8"/>
          <p:cNvSpPr txBox="1">
            <a:spLocks noGrp="1"/>
          </p:cNvSpPr>
          <p:nvPr>
            <p:ph type="body" idx="1"/>
          </p:nvPr>
        </p:nvSpPr>
        <p:spPr>
          <a:xfrm>
            <a:off x="609875" y="1183600"/>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nl" sz="1900"/>
              <a:t>Creating a Belgian standard compliant to Europe: </a:t>
            </a:r>
            <a:r>
              <a:rPr lang="nl" sz="1900" b="1"/>
              <a:t>NeTEx Belgium</a:t>
            </a:r>
            <a:endParaRPr sz="1900" b="1"/>
          </a:p>
          <a:p>
            <a:pPr marL="0" lvl="0" indent="0" algn="l" rtl="0">
              <a:lnSpc>
                <a:spcPct val="115000"/>
              </a:lnSpc>
              <a:spcBef>
                <a:spcPts val="1600"/>
              </a:spcBef>
              <a:spcAft>
                <a:spcPts val="0"/>
              </a:spcAft>
              <a:buSzPts val="1800"/>
              <a:buNone/>
            </a:pPr>
            <a:r>
              <a:rPr lang="nl" sz="1900"/>
              <a:t>Creating a Flemish standard: </a:t>
            </a:r>
            <a:r>
              <a:rPr lang="nl" sz="1900" b="1"/>
              <a:t>OSLO Dienstregeling en Planning</a:t>
            </a:r>
            <a:endParaRPr sz="1900" b="1"/>
          </a:p>
          <a:p>
            <a:pPr marL="0" lvl="0" indent="0" algn="l" rtl="0">
              <a:lnSpc>
                <a:spcPct val="115000"/>
              </a:lnSpc>
              <a:spcBef>
                <a:spcPts val="1600"/>
              </a:spcBef>
              <a:spcAft>
                <a:spcPts val="1600"/>
              </a:spcAft>
              <a:buSzPts val="1800"/>
              <a:buNone/>
            </a:pPr>
            <a:endParaRPr/>
          </a:p>
        </p:txBody>
      </p:sp>
      <p:sp>
        <p:nvSpPr>
          <p:cNvPr id="167" name="Google Shape;167;p8"/>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We are ...</a:t>
            </a:r>
            <a:endParaRPr sz="2400" b="1" i="0" u="none" strike="noStrike" cap="none">
              <a:solidFill>
                <a:srgbClr val="000000"/>
              </a:solidFill>
              <a:latin typeface="Proxima Nova"/>
              <a:ea typeface="Proxima Nova"/>
              <a:cs typeface="Proxima Nova"/>
              <a:sym typeface="Proxima Nova"/>
            </a:endParaRPr>
          </a:p>
        </p:txBody>
      </p:sp>
      <p:cxnSp>
        <p:nvCxnSpPr>
          <p:cNvPr id="168" name="Google Shape;168;p8"/>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69" name="Google Shape;169;p8"/>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9"/>
          <p:cNvSpPr txBox="1">
            <a:spLocks noGrp="1"/>
          </p:cNvSpPr>
          <p:nvPr>
            <p:ph type="body" idx="1"/>
          </p:nvPr>
        </p:nvSpPr>
        <p:spPr>
          <a:xfrm>
            <a:off x="609875" y="11213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nl" sz="1900"/>
              <a:t>Provide EU standardized timetable information to travellers</a:t>
            </a:r>
            <a:endParaRPr sz="1900"/>
          </a:p>
          <a:p>
            <a:pPr marL="0" lvl="0" indent="0" algn="l" rtl="0">
              <a:lnSpc>
                <a:spcPct val="115000"/>
              </a:lnSpc>
              <a:spcBef>
                <a:spcPts val="1600"/>
              </a:spcBef>
              <a:spcAft>
                <a:spcPts val="0"/>
              </a:spcAft>
              <a:buSzPts val="1800"/>
              <a:buNone/>
            </a:pPr>
            <a:r>
              <a:rPr lang="nl" sz="1900" b="1"/>
              <a:t>Provide an updated planning interchange format between PTOs</a:t>
            </a:r>
            <a:endParaRPr sz="1900" b="1"/>
          </a:p>
          <a:p>
            <a:pPr marL="0" lvl="0" indent="0" algn="l" rtl="0">
              <a:lnSpc>
                <a:spcPct val="115000"/>
              </a:lnSpc>
              <a:spcBef>
                <a:spcPts val="1600"/>
              </a:spcBef>
              <a:spcAft>
                <a:spcPts val="0"/>
              </a:spcAft>
              <a:buSzPts val="1800"/>
              <a:buNone/>
            </a:pPr>
            <a:r>
              <a:rPr lang="nl" sz="1900"/>
              <a:t>Provide information about multimodal stops in a standardized manner</a:t>
            </a:r>
            <a:br>
              <a:rPr lang="nl" sz="1900"/>
            </a:br>
            <a:endParaRPr b="1"/>
          </a:p>
          <a:p>
            <a:pPr marL="0" lvl="0" indent="0" algn="l" rtl="0">
              <a:lnSpc>
                <a:spcPct val="115000"/>
              </a:lnSpc>
              <a:spcBef>
                <a:spcPts val="1600"/>
              </a:spcBef>
              <a:spcAft>
                <a:spcPts val="1600"/>
              </a:spcAft>
              <a:buSzPts val="1800"/>
              <a:buNone/>
            </a:pPr>
            <a:endParaRPr/>
          </a:p>
        </p:txBody>
      </p:sp>
      <p:sp>
        <p:nvSpPr>
          <p:cNvPr id="175" name="Google Shape;175;p9"/>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i="0" u="none" strike="noStrike" cap="none">
                <a:solidFill>
                  <a:srgbClr val="000000"/>
                </a:solidFill>
                <a:latin typeface="Proxima Nova"/>
                <a:ea typeface="Proxima Nova"/>
                <a:cs typeface="Proxima Nova"/>
                <a:sym typeface="Proxima Nova"/>
              </a:rPr>
              <a:t>In order to ...</a:t>
            </a:r>
            <a:endParaRPr sz="2400" b="1" i="0" u="none" strike="noStrike" cap="none">
              <a:solidFill>
                <a:srgbClr val="000000"/>
              </a:solidFill>
              <a:latin typeface="Proxima Nova"/>
              <a:ea typeface="Proxima Nova"/>
              <a:cs typeface="Proxima Nova"/>
              <a:sym typeface="Proxima Nova"/>
            </a:endParaRPr>
          </a:p>
        </p:txBody>
      </p:sp>
      <p:cxnSp>
        <p:nvCxnSpPr>
          <p:cNvPr id="176" name="Google Shape;176;p9"/>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77" name="Google Shape;177;p9"/>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1908</Words>
  <Application>Microsoft Office PowerPoint</Application>
  <PresentationFormat>On-screen Show (16:9)</PresentationFormat>
  <Paragraphs>265</Paragraphs>
  <Slides>77</Slides>
  <Notes>77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Open Sans</vt:lpstr>
      <vt:lpstr>Noto Sans Symbols</vt:lpstr>
      <vt:lpstr>Proxima Nova</vt:lpstr>
      <vt:lpstr>Calibri</vt:lpstr>
      <vt:lpstr>Proxima Nova Semibold</vt:lpstr>
      <vt:lpstr>Simple Light</vt:lpstr>
      <vt:lpstr>NeTEx Belgium &amp; OSLO Dienstregeling en Planning</vt:lpstr>
      <vt:lpstr>PowerPoint Presentation</vt:lpstr>
      <vt:lpstr>PowerPoint Presentation</vt:lpstr>
      <vt:lpstr>PowerPoint Presentation</vt:lpstr>
      <vt:lpstr>PowerPoint Presentation</vt:lpstr>
      <vt:lpstr>PowerPoint Presentation</vt:lpstr>
      <vt:lpstr>Recap</vt:lpstr>
      <vt:lpstr>PowerPoint Presentation</vt:lpstr>
      <vt:lpstr>PowerPoint Presentation</vt:lpstr>
      <vt:lpstr>PowerPoint Presentation</vt:lpstr>
      <vt:lpstr>PowerPoint Presentation</vt:lpstr>
      <vt:lpstr>PowerPoint Presentation</vt:lpstr>
      <vt:lpstr>Mapping BLTAC on NeTEx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 &amp;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lpstr>Next steps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NeTEx Belgium &amp; OSLO Dienstregeling en Planning</dc:title>
  <cp:lastModifiedBy>Schepers Dimitri</cp:lastModifiedBy>
  <cp:revision>9</cp:revision>
  <dcterms:modified xsi:type="dcterms:W3CDTF">2021-04-22T10:32:00Z</dcterms:modified>
</cp:coreProperties>
</file>